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56" r:id="rId2"/>
    <p:sldId id="357" r:id="rId3"/>
    <p:sldId id="358" r:id="rId4"/>
    <p:sldId id="359" r:id="rId5"/>
    <p:sldId id="347" r:id="rId6"/>
    <p:sldId id="356" r:id="rId7"/>
    <p:sldId id="375" r:id="rId8"/>
    <p:sldId id="376" r:id="rId9"/>
    <p:sldId id="385" r:id="rId10"/>
    <p:sldId id="337"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9EB"/>
    <a:srgbClr val="B3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8" autoAdjust="0"/>
    <p:restoredTop sz="94660"/>
  </p:normalViewPr>
  <p:slideViewPr>
    <p:cSldViewPr>
      <p:cViewPr varScale="1">
        <p:scale>
          <a:sx n="113" d="100"/>
          <a:sy n="113" d="100"/>
        </p:scale>
        <p:origin x="166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CC17A48-D010-4B40-AE19-2B0C870EC395}" type="datetimeFigureOut">
              <a:rPr lang="en-US"/>
              <a:pPr>
                <a:defRPr/>
              </a:pPr>
              <a:t>5/13/2023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F3135D7-3DA5-4D8A-9165-485219211242}" type="slidenum">
              <a:rPr lang="en-US"/>
              <a:pPr>
                <a:defRPr/>
              </a:pPr>
              <a:t>‹#›</a:t>
            </a:fld>
            <a:endParaRPr lang="en-US" dirty="0"/>
          </a:p>
        </p:txBody>
      </p:sp>
    </p:spTree>
    <p:extLst>
      <p:ext uri="{BB962C8B-B14F-4D97-AF65-F5344CB8AC3E}">
        <p14:creationId xmlns:p14="http://schemas.microsoft.com/office/powerpoint/2010/main" val="453853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1430" tIns="45715" rIns="91430" bIns="45715" anchor="b"/>
          <a:lstStyle/>
          <a:p>
            <a:pPr algn="r" defTabSz="865188"/>
            <a:fld id="{AD05091E-21BF-46CD-9A65-B577D1393174}" type="slidenum">
              <a:rPr lang="es-ES" sz="1300">
                <a:latin typeface="Times New Roman" pitchFamily="18" charset="0"/>
              </a:rPr>
              <a:pPr algn="r" defTabSz="865188"/>
              <a:t>10</a:t>
            </a:fld>
            <a:endParaRPr lang="es-ES" sz="1300">
              <a:latin typeface="Times New Roman" pitchFamily="18" charset="0"/>
            </a:endParaRPr>
          </a:p>
        </p:txBody>
      </p:sp>
      <p:sp>
        <p:nvSpPr>
          <p:cNvPr id="6041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60419" name="Rectangle 3"/>
          <p:cNvSpPr>
            <a:spLocks noGrp="1" noChangeArrowheads="1"/>
          </p:cNvSpPr>
          <p:nvPr>
            <p:ph type="body" idx="1"/>
          </p:nvPr>
        </p:nvSpPr>
        <p:spPr bwMode="auto">
          <a:xfrm>
            <a:off x="685800" y="4343400"/>
            <a:ext cx="5486400" cy="4113213"/>
          </a:xfrm>
          <a:noFill/>
        </p:spPr>
        <p:txBody>
          <a:bodyPr wrap="square" lIns="91430" tIns="45715" rIns="91430" bIns="45715" numCol="1" anchor="t" anchorCtr="0" compatLnSpc="1">
            <a:prstTxWarp prst="textNoShape">
              <a:avLst/>
            </a:prstTxWarp>
          </a:bodyPr>
          <a:lstStyle/>
          <a:p>
            <a:pPr eaLnBrk="1" hangingPunct="1"/>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829692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82963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262300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58504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69634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BA6B181-3069-4377-B4D6-77150BF4D133}" type="datetimeFigureOut">
              <a:rPr lang="en-US"/>
              <a:pPr>
                <a:defRPr/>
              </a:pPr>
              <a:t>5/13/2023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0DEB63-0872-4BBA-B416-8E74F348AD3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9F35F4-6851-45EF-B127-D3FDDE2C70E7}" type="datetimeFigureOut">
              <a:rPr lang="en-US"/>
              <a:pPr>
                <a:defRPr/>
              </a:pPr>
              <a:t>5/13/2023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9FDFFB-AFF8-4811-A49A-E8AD5395DB9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6525CD-C514-4F86-97DD-E7FF43D84A91}" type="datetimeFigureOut">
              <a:rPr lang="en-US"/>
              <a:pPr>
                <a:defRPr/>
              </a:pPr>
              <a:t>5/13/2023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A81869-A094-4AFC-B47C-F57053FFBE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A1C26C-499B-4E5D-915C-A89566355E58}" type="datetimeFigureOut">
              <a:rPr lang="en-US"/>
              <a:pPr>
                <a:defRPr/>
              </a:pPr>
              <a:t>5/13/2023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F9EC6C-2FCD-4AAB-8538-C2696EDF87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8C7B5DE-6954-452F-9D78-460249942938}" type="datetimeFigureOut">
              <a:rPr lang="en-US"/>
              <a:pPr>
                <a:defRPr/>
              </a:pPr>
              <a:t>5/13/2023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7C3452-3287-4B83-8290-DCC3DCA2DF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FF2A66-3B6A-4915-8CEC-D9F3057EF57D}" type="datetimeFigureOut">
              <a:rPr lang="en-US"/>
              <a:pPr>
                <a:defRPr/>
              </a:pPr>
              <a:t>5/13/2023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8E70B3-10C8-4ACC-BF02-6BC285557C0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E320DDD-5AFB-4F8D-8304-B32DB4C50DCF}" type="datetimeFigureOut">
              <a:rPr lang="en-US"/>
              <a:pPr>
                <a:defRPr/>
              </a:pPr>
              <a:t>5/13/2023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E24DD5-3849-4605-9509-E29A85000D3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F5CAB90-CF3C-40E6-AE90-3A13C8602B01}" type="datetimeFigureOut">
              <a:rPr lang="en-US"/>
              <a:pPr>
                <a:defRPr/>
              </a:pPr>
              <a:t>5/13/2023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7F6B76-1AA2-47C6-9CB5-1019B110A24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6FFF05-B77F-455B-B7D0-24B883D54827}" type="datetimeFigureOut">
              <a:rPr lang="en-US"/>
              <a:pPr>
                <a:defRPr/>
              </a:pPr>
              <a:t>5/13/2023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53EF57-D3AE-41C9-A436-06CD84C6C89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5BF87-5D63-4AAC-B26E-2E89BFD847D5}" type="datetimeFigureOut">
              <a:rPr lang="en-US"/>
              <a:pPr>
                <a:defRPr/>
              </a:pPr>
              <a:t>5/13/2023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03A01F-9136-41FB-8FA2-4E2EE416ADB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2474D08-4E79-4142-BD72-E62C05F81B36}" type="datetimeFigureOut">
              <a:rPr lang="en-US"/>
              <a:pPr>
                <a:defRPr/>
              </a:pPr>
              <a:t>5/13/2023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2D25D8-19B6-4EC4-9A9E-D97AA52FE2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E4593F-F91C-4AA3-9ADE-D1A032C30316}" type="datetimeFigureOut">
              <a:rPr lang="en-US"/>
              <a:pPr>
                <a:defRPr/>
              </a:pPr>
              <a:t>5/13/2023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E1B14A-CDB6-46BA-9A56-9C82B209082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5250" y="138113"/>
            <a:ext cx="8915400" cy="6553200"/>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7" name="Rectangle 6"/>
          <p:cNvSpPr/>
          <p:nvPr/>
        </p:nvSpPr>
        <p:spPr>
          <a:xfrm>
            <a:off x="138113" y="161925"/>
            <a:ext cx="8839200" cy="3495675"/>
          </a:xfrm>
          <a:prstGeom prst="rect">
            <a:avLst/>
          </a:prstGeom>
          <a:solidFill>
            <a:srgbClr val="B31B1B"/>
          </a:solidFill>
          <a:ln>
            <a:solidFill>
              <a:srgbClr val="B31B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1" name="Picture 2"/>
          <p:cNvPicPr>
            <a:picLocks noChangeAspect="1" noChangeArrowheads="1"/>
          </p:cNvPicPr>
          <p:nvPr/>
        </p:nvPicPr>
        <p:blipFill>
          <a:blip r:embed="rId3" cstate="print"/>
          <a:srcRect l="12500" t="11458" r="62500" b="79536"/>
          <a:stretch>
            <a:fillRect/>
          </a:stretch>
        </p:blipFill>
        <p:spPr bwMode="auto">
          <a:xfrm>
            <a:off x="204788" y="230188"/>
            <a:ext cx="3376612" cy="912812"/>
          </a:xfrm>
          <a:prstGeom prst="rect">
            <a:avLst/>
          </a:prstGeom>
          <a:noFill/>
          <a:ln w="9525">
            <a:noFill/>
            <a:miter lim="800000"/>
            <a:headEnd/>
            <a:tailEnd/>
          </a:ln>
        </p:spPr>
      </p:pic>
      <p:sp>
        <p:nvSpPr>
          <p:cNvPr id="14342" name="TextBox 8"/>
          <p:cNvSpPr txBox="1">
            <a:spLocks noChangeArrowheads="1"/>
          </p:cNvSpPr>
          <p:nvPr/>
        </p:nvSpPr>
        <p:spPr bwMode="auto">
          <a:xfrm>
            <a:off x="88900" y="1447800"/>
            <a:ext cx="8839200" cy="1323439"/>
          </a:xfrm>
          <a:prstGeom prst="rect">
            <a:avLst/>
          </a:prstGeom>
          <a:noFill/>
          <a:ln w="9525">
            <a:noFill/>
            <a:miter lim="800000"/>
            <a:headEnd/>
            <a:tailEnd/>
          </a:ln>
        </p:spPr>
        <p:txBody>
          <a:bodyPr>
            <a:spAutoFit/>
          </a:bodyPr>
          <a:lstStyle/>
          <a:p>
            <a:pPr algn="ctr"/>
            <a:r>
              <a:rPr lang="en-US" sz="4000" b="1" dirty="0">
                <a:solidFill>
                  <a:schemeClr val="bg1"/>
                </a:solidFill>
                <a:latin typeface="+mn-lt"/>
              </a:rPr>
              <a:t>The origins and impacts of Index-Based Livestock Insurance</a:t>
            </a:r>
          </a:p>
        </p:txBody>
      </p:sp>
      <p:sp>
        <p:nvSpPr>
          <p:cNvPr id="14343" name="TextBox 9"/>
          <p:cNvSpPr txBox="1">
            <a:spLocks noChangeArrowheads="1"/>
          </p:cNvSpPr>
          <p:nvPr/>
        </p:nvSpPr>
        <p:spPr bwMode="auto">
          <a:xfrm>
            <a:off x="204788" y="4132991"/>
            <a:ext cx="8686800" cy="2769989"/>
          </a:xfrm>
          <a:prstGeom prst="rect">
            <a:avLst/>
          </a:prstGeom>
          <a:noFill/>
          <a:ln w="9525">
            <a:noFill/>
            <a:miter lim="800000"/>
            <a:headEnd/>
            <a:tailEnd/>
          </a:ln>
        </p:spPr>
        <p:txBody>
          <a:bodyPr>
            <a:spAutoFit/>
          </a:bodyPr>
          <a:lstStyle/>
          <a:p>
            <a:pPr algn="ctr"/>
            <a:r>
              <a:rPr lang="en-US" sz="2400" dirty="0">
                <a:latin typeface="+mn-lt"/>
              </a:rPr>
              <a:t>Prof. Christopher B. Barrett</a:t>
            </a:r>
          </a:p>
          <a:p>
            <a:pPr algn="ctr"/>
            <a:r>
              <a:rPr lang="en-US" sz="2400" dirty="0">
                <a:latin typeface="+mn-lt"/>
              </a:rPr>
              <a:t>Cornell University</a:t>
            </a:r>
          </a:p>
          <a:p>
            <a:pPr algn="ctr"/>
            <a:endParaRPr lang="en-US" sz="2400" dirty="0">
              <a:latin typeface="+mn-lt"/>
            </a:endParaRPr>
          </a:p>
          <a:p>
            <a:pPr algn="ctr"/>
            <a:r>
              <a:rPr lang="en-US" sz="2400" dirty="0">
                <a:latin typeface="+mn-lt"/>
              </a:rPr>
              <a:t>World Bank webinar on Strengthening Financial Resilience in Agriculture Resilience Series</a:t>
            </a:r>
          </a:p>
          <a:p>
            <a:pPr algn="ctr"/>
            <a:r>
              <a:rPr lang="en-US" sz="2400" dirty="0">
                <a:latin typeface="+mn-lt"/>
              </a:rPr>
              <a:t>June 7, 2023</a:t>
            </a:r>
          </a:p>
          <a:p>
            <a:pPr algn="ctr"/>
            <a:endParaRPr lang="en-US" sz="3000"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9393" name="Rectangle 6"/>
          <p:cNvSpPr>
            <a:spLocks noChangeArrowheads="1"/>
          </p:cNvSpPr>
          <p:nvPr/>
        </p:nvSpPr>
        <p:spPr bwMode="auto">
          <a:xfrm>
            <a:off x="0" y="3452813"/>
            <a:ext cx="336550" cy="274637"/>
          </a:xfrm>
          <a:prstGeom prst="rect">
            <a:avLst/>
          </a:prstGeom>
          <a:noFill/>
          <a:ln w="9525">
            <a:noFill/>
            <a:miter lim="800000"/>
            <a:headEnd/>
            <a:tailEnd/>
          </a:ln>
        </p:spPr>
        <p:txBody>
          <a:bodyPr wrap="none" anchor="ctr">
            <a:spAutoFit/>
          </a:bodyPr>
          <a:lstStyle/>
          <a:p>
            <a:r>
              <a:rPr lang="en-US" sz="1200">
                <a:latin typeface="Times New Roman" pitchFamily="18" charset="0"/>
                <a:cs typeface="Times New Roman" pitchFamily="18" charset="0"/>
              </a:rPr>
              <a:t>    </a:t>
            </a:r>
            <a:endParaRPr lang="en-US" sz="2400">
              <a:latin typeface="Times New Roman" pitchFamily="18" charset="0"/>
            </a:endParaRPr>
          </a:p>
        </p:txBody>
      </p:sp>
      <p:sp>
        <p:nvSpPr>
          <p:cNvPr id="59395" name="TextBox 6"/>
          <p:cNvSpPr txBox="1">
            <a:spLocks noChangeArrowheads="1"/>
          </p:cNvSpPr>
          <p:nvPr/>
        </p:nvSpPr>
        <p:spPr bwMode="auto">
          <a:xfrm>
            <a:off x="457200" y="152400"/>
            <a:ext cx="8382000" cy="5016758"/>
          </a:xfrm>
          <a:prstGeom prst="rect">
            <a:avLst/>
          </a:prstGeom>
          <a:noFill/>
          <a:ln w="9525">
            <a:noFill/>
            <a:miter lim="800000"/>
            <a:headEnd/>
            <a:tailEnd/>
          </a:ln>
        </p:spPr>
        <p:txBody>
          <a:bodyPr wrap="square">
            <a:spAutoFit/>
          </a:bodyPr>
          <a:lstStyle/>
          <a:p>
            <a:r>
              <a:rPr lang="en-US" sz="3200" b="1" dirty="0">
                <a:solidFill>
                  <a:schemeClr val="bg1"/>
                </a:solidFill>
                <a:latin typeface="Calibri" pitchFamily="34" charset="0"/>
              </a:rPr>
              <a:t>Although IBLI offers incomplete and imperfect coverage against herd loss, it had a clear, positive impacts on purchasers. </a:t>
            </a:r>
          </a:p>
          <a:p>
            <a:endParaRPr lang="en-US" sz="3200" b="1" dirty="0">
              <a:solidFill>
                <a:schemeClr val="bg1"/>
              </a:solidFill>
              <a:latin typeface="Calibri" pitchFamily="34" charset="0"/>
            </a:endParaRPr>
          </a:p>
          <a:p>
            <a:endParaRPr lang="en-US" sz="3200" b="1" dirty="0">
              <a:solidFill>
                <a:schemeClr val="bg1"/>
              </a:solidFill>
              <a:latin typeface="Calibri" pitchFamily="34" charset="0"/>
            </a:endParaRPr>
          </a:p>
          <a:p>
            <a:endParaRPr lang="en-US" sz="3200" b="1" dirty="0">
              <a:solidFill>
                <a:schemeClr val="bg1"/>
              </a:solidFill>
              <a:latin typeface="Calibri" pitchFamily="34" charset="0"/>
            </a:endParaRPr>
          </a:p>
          <a:p>
            <a:endParaRPr lang="en-US" sz="3200" b="1" dirty="0">
              <a:solidFill>
                <a:schemeClr val="bg1"/>
              </a:solidFill>
              <a:latin typeface="Calibri" pitchFamily="34" charset="0"/>
            </a:endParaRPr>
          </a:p>
          <a:p>
            <a:r>
              <a:rPr lang="en-US" sz="3200" b="1" dirty="0">
                <a:solidFill>
                  <a:schemeClr val="bg1"/>
                </a:solidFill>
                <a:latin typeface="Calibri" pitchFamily="34" charset="0"/>
              </a:rPr>
              <a:t>IBLI offers a promising option for addressing poverty traps that arise from catastrophic drought risk  … and impacts/$ &gt; cash transfers</a:t>
            </a:r>
          </a:p>
        </p:txBody>
      </p:sp>
      <p:sp>
        <p:nvSpPr>
          <p:cNvPr id="59396" name="TextBox 7"/>
          <p:cNvSpPr txBox="1">
            <a:spLocks noChangeArrowheads="1"/>
          </p:cNvSpPr>
          <p:nvPr/>
        </p:nvSpPr>
        <p:spPr bwMode="auto">
          <a:xfrm>
            <a:off x="120650" y="5715000"/>
            <a:ext cx="8909050" cy="584775"/>
          </a:xfrm>
          <a:prstGeom prst="rect">
            <a:avLst/>
          </a:prstGeom>
          <a:noFill/>
          <a:ln w="9525">
            <a:noFill/>
            <a:miter lim="800000"/>
            <a:headEnd/>
            <a:tailEnd/>
          </a:ln>
        </p:spPr>
        <p:txBody>
          <a:bodyPr wrap="square">
            <a:spAutoFit/>
          </a:bodyPr>
          <a:lstStyle/>
          <a:p>
            <a:r>
              <a:rPr lang="en-US" sz="3200" b="1" dirty="0">
                <a:solidFill>
                  <a:srgbClr val="FFFFFF"/>
                </a:solidFill>
                <a:latin typeface="Calibri" pitchFamily="34" charset="0"/>
              </a:rPr>
              <a:t>Thank you for your time, interest and comments!</a:t>
            </a:r>
          </a:p>
        </p:txBody>
      </p:sp>
      <p:sp>
        <p:nvSpPr>
          <p:cNvPr id="6" name="Rectangle 5"/>
          <p:cNvSpPr/>
          <p:nvPr/>
        </p:nvSpPr>
        <p:spPr>
          <a:xfrm>
            <a:off x="-9525" y="6381750"/>
            <a:ext cx="9144000" cy="461963"/>
          </a:xfrm>
          <a:prstGeom prst="rect">
            <a:avLst/>
          </a:prstGeom>
        </p:spPr>
        <p:txBody>
          <a:bodyPr>
            <a:spAutoFit/>
          </a:bodyPr>
          <a:lstStyle/>
          <a:p>
            <a:pPr marL="609600" indent="-609600" algn="ctr">
              <a:spcBef>
                <a:spcPct val="50000"/>
              </a:spcBef>
              <a:spcAft>
                <a:spcPts val="600"/>
              </a:spcAft>
              <a:defRPr/>
            </a:pPr>
            <a:r>
              <a:rPr lang="en-US" sz="2400" b="1" dirty="0">
                <a:solidFill>
                  <a:schemeClr val="bg1"/>
                </a:solidFill>
                <a:latin typeface="+mn-lt"/>
              </a:rPr>
              <a:t>For more information visit </a:t>
            </a:r>
            <a:r>
              <a:rPr lang="en-US" sz="2400" b="1" dirty="0">
                <a:solidFill>
                  <a:srgbClr val="FFFF00"/>
                </a:solidFill>
                <a:latin typeface="+mn-lt"/>
              </a:rPr>
              <a:t>https://www.drylandinnovations.com/</a:t>
            </a:r>
            <a:endParaRPr lang="en-US" sz="2400" b="1" dirty="0">
              <a:solidFill>
                <a:schemeClr val="bg1"/>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a:solidFill>
                  <a:schemeClr val="bg1"/>
                </a:solidFill>
              </a:rPr>
              <a:t>Why IBLI? Poverty Traps And Catastrophic Risk</a:t>
            </a:r>
            <a:endParaRPr lang="en-US" sz="2800" b="1" i="1" dirty="0">
              <a:solidFill>
                <a:schemeClr val="bg1"/>
              </a:solidFill>
              <a:latin typeface="Calibri" pitchFamily="34" charset="0"/>
            </a:endParaRPr>
          </a:p>
        </p:txBody>
      </p:sp>
      <p:sp>
        <p:nvSpPr>
          <p:cNvPr id="16390" name="Rectangle 3"/>
          <p:cNvSpPr>
            <a:spLocks noChangeArrowheads="1"/>
          </p:cNvSpPr>
          <p:nvPr/>
        </p:nvSpPr>
        <p:spPr bwMode="auto">
          <a:xfrm>
            <a:off x="246993" y="1162050"/>
            <a:ext cx="6654790" cy="2438400"/>
          </a:xfrm>
          <a:prstGeom prst="rect">
            <a:avLst/>
          </a:prstGeom>
          <a:noFill/>
          <a:ln w="9525">
            <a:noFill/>
            <a:miter lim="800000"/>
            <a:headEnd/>
            <a:tailEnd/>
          </a:ln>
        </p:spPr>
        <p:txBody>
          <a:bodyPr lIns="91429" tIns="45714" rIns="91429" bIns="45714"/>
          <a:lstStyle/>
          <a:p>
            <a:r>
              <a:rPr lang="en-US" sz="2400" dirty="0">
                <a:latin typeface="Calibri" pitchFamily="34" charset="0"/>
              </a:rPr>
              <a:t>Poverty traps exist in the arid and semi-arid lands (ASAL) of Kenya/Ethiopia. </a:t>
            </a:r>
            <a:r>
              <a:rPr lang="en-US" sz="2400" b="1" dirty="0">
                <a:latin typeface="Calibri" pitchFamily="34" charset="0"/>
              </a:rPr>
              <a:t>Catastrophic herd loss risk due to major droughts is </a:t>
            </a:r>
            <a:r>
              <a:rPr lang="en-US" sz="2400" b="1" i="1" u="sng" dirty="0">
                <a:latin typeface="Calibri" pitchFamily="34" charset="0"/>
              </a:rPr>
              <a:t>the</a:t>
            </a:r>
            <a:r>
              <a:rPr lang="en-US" sz="2400" b="1" dirty="0">
                <a:latin typeface="Calibri" pitchFamily="34" charset="0"/>
              </a:rPr>
              <a:t> major cause of these dynamics. </a:t>
            </a:r>
            <a:r>
              <a:rPr lang="en-US" sz="2400" dirty="0">
                <a:latin typeface="Calibri" pitchFamily="34" charset="0"/>
              </a:rPr>
              <a:t>Puts a premium on drought risk management, both for individuals and for society. </a:t>
            </a:r>
          </a:p>
          <a:p>
            <a:pPr>
              <a:buFont typeface="Arial" charset="0"/>
              <a:buNone/>
            </a:pPr>
            <a:endParaRPr lang="en-US" sz="2800" dirty="0">
              <a:latin typeface="Calibri" pitchFamily="34" charset="0"/>
            </a:endParaRPr>
          </a:p>
          <a:p>
            <a:endParaRPr lang="en-US" sz="2400" b="1" dirty="0">
              <a:latin typeface="Calibri" pitchFamily="34" charset="0"/>
            </a:endParaRPr>
          </a:p>
          <a:p>
            <a:pPr>
              <a:buFont typeface="Arial" charset="0"/>
              <a:buNone/>
            </a:pPr>
            <a:endParaRPr lang="en-US" sz="2400" dirty="0">
              <a:latin typeface="Calibri" pitchFamily="34" charset="0"/>
            </a:endParaRPr>
          </a:p>
          <a:p>
            <a:pPr>
              <a:buFont typeface="Arial" charset="0"/>
              <a:buNone/>
            </a:pPr>
            <a:endParaRPr lang="en-US" sz="2400" dirty="0">
              <a:latin typeface="Calibri" pitchFamily="34" charset="0"/>
            </a:endParaRPr>
          </a:p>
          <a:p>
            <a:pPr>
              <a:buFont typeface="Arial" charset="0"/>
              <a:buNone/>
            </a:pPr>
            <a:endParaRPr lang="en-US" sz="2400" dirty="0">
              <a:latin typeface="Calibri" pitchFamily="34" charset="0"/>
            </a:endParaRPr>
          </a:p>
        </p:txBody>
      </p:sp>
      <p:pic>
        <p:nvPicPr>
          <p:cNvPr id="16392" name="Picture 6"/>
          <p:cNvPicPr>
            <a:picLocks noChangeAspect="1" noChangeArrowheads="1"/>
          </p:cNvPicPr>
          <p:nvPr/>
        </p:nvPicPr>
        <p:blipFill>
          <a:blip r:embed="rId3" cstate="print"/>
          <a:srcRect/>
          <a:stretch>
            <a:fillRect/>
          </a:stretch>
        </p:blipFill>
        <p:spPr bwMode="auto">
          <a:xfrm>
            <a:off x="346421" y="3591058"/>
            <a:ext cx="3761581" cy="3085833"/>
          </a:xfrm>
          <a:prstGeom prst="rect">
            <a:avLst/>
          </a:prstGeom>
          <a:noFill/>
          <a:ln w="9525">
            <a:noFill/>
            <a:miter lim="800000"/>
            <a:headEnd/>
            <a:tailEnd/>
          </a:ln>
        </p:spPr>
      </p:pic>
      <p:sp>
        <p:nvSpPr>
          <p:cNvPr id="4" name="TextBox 3"/>
          <p:cNvSpPr txBox="1"/>
          <p:nvPr/>
        </p:nvSpPr>
        <p:spPr>
          <a:xfrm>
            <a:off x="246993" y="2984287"/>
            <a:ext cx="6607486" cy="461665"/>
          </a:xfrm>
          <a:prstGeom prst="rect">
            <a:avLst/>
          </a:prstGeom>
          <a:noFill/>
        </p:spPr>
        <p:txBody>
          <a:bodyPr wrap="square" rtlCol="0">
            <a:spAutoFit/>
          </a:bodyPr>
          <a:lstStyle/>
          <a:p>
            <a:r>
              <a:rPr lang="en-US" sz="1200" dirty="0">
                <a:latin typeface="+mn-lt"/>
              </a:rPr>
              <a:t>Sources: </a:t>
            </a:r>
            <a:r>
              <a:rPr lang="en-US" sz="1200" dirty="0" err="1">
                <a:latin typeface="+mn-lt"/>
              </a:rPr>
              <a:t>Lybbert</a:t>
            </a:r>
            <a:r>
              <a:rPr lang="en-US" sz="1200" dirty="0">
                <a:latin typeface="+mn-lt"/>
              </a:rPr>
              <a:t> et al. (2004 </a:t>
            </a:r>
            <a:r>
              <a:rPr lang="en-US" sz="1200" i="1" dirty="0">
                <a:latin typeface="+mn-lt"/>
              </a:rPr>
              <a:t>EJ</a:t>
            </a:r>
            <a:r>
              <a:rPr lang="en-US" sz="1200" dirty="0">
                <a:latin typeface="+mn-lt"/>
              </a:rPr>
              <a:t>) and Santos &amp; Barrett (2011 </a:t>
            </a:r>
            <a:r>
              <a:rPr lang="en-US" sz="1200" i="1" dirty="0">
                <a:latin typeface="+mn-lt"/>
              </a:rPr>
              <a:t>JDE, </a:t>
            </a:r>
            <a:r>
              <a:rPr lang="en-US" sz="1200" dirty="0">
                <a:latin typeface="+mn-lt"/>
              </a:rPr>
              <a:t>2019 Barrett et al. UCP/NBER volume) on </a:t>
            </a:r>
            <a:r>
              <a:rPr lang="en-US" sz="1200" dirty="0" err="1">
                <a:latin typeface="+mn-lt"/>
              </a:rPr>
              <a:t>Boran</a:t>
            </a:r>
            <a:r>
              <a:rPr lang="en-US" sz="1200" dirty="0">
                <a:latin typeface="+mn-lt"/>
              </a:rPr>
              <a:t> in s. Ethiopia. Barrett et al. (2006 </a:t>
            </a:r>
            <a:r>
              <a:rPr lang="en-US" sz="1200" i="1" dirty="0">
                <a:latin typeface="+mn-lt"/>
              </a:rPr>
              <a:t>JDS</a:t>
            </a:r>
            <a:r>
              <a:rPr lang="en-US" sz="1200" dirty="0">
                <a:latin typeface="+mn-lt"/>
              </a:rPr>
              <a:t>), Chantarat et al. (2017 </a:t>
            </a:r>
            <a:r>
              <a:rPr lang="en-US" sz="1200" i="1" dirty="0">
                <a:latin typeface="+mn-lt"/>
              </a:rPr>
              <a:t>WD</a:t>
            </a:r>
            <a:r>
              <a:rPr lang="en-US" sz="1200" dirty="0">
                <a:latin typeface="+mn-lt"/>
              </a:rPr>
              <a:t>) for n. Kenyan pastoralists.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220" t="8890" r="14779" b="6665"/>
          <a:stretch/>
        </p:blipFill>
        <p:spPr>
          <a:xfrm>
            <a:off x="6854479" y="1033463"/>
            <a:ext cx="2057400" cy="2895600"/>
          </a:xfrm>
          <a:prstGeom prst="rect">
            <a:avLst/>
          </a:prstGeom>
        </p:spPr>
      </p:pic>
      <p:sp>
        <p:nvSpPr>
          <p:cNvPr id="11" name="TextBox 10"/>
          <p:cNvSpPr txBox="1"/>
          <p:nvPr/>
        </p:nvSpPr>
        <p:spPr>
          <a:xfrm>
            <a:off x="4221608" y="4387096"/>
            <a:ext cx="4690271" cy="1754326"/>
          </a:xfrm>
          <a:prstGeom prst="rect">
            <a:avLst/>
          </a:prstGeom>
          <a:noFill/>
        </p:spPr>
        <p:txBody>
          <a:bodyPr wrap="square" rtlCol="0">
            <a:spAutoFit/>
          </a:bodyPr>
          <a:lstStyle/>
          <a:p>
            <a:r>
              <a:rPr lang="en-US" sz="2400" dirty="0">
                <a:latin typeface="+mn-lt"/>
              </a:rPr>
              <a:t>In the presence of stochastic poverty traps, the ‘paradox of social protection’ implies high social returns to effective risk protection.   </a:t>
            </a:r>
            <a:r>
              <a:rPr lang="en-US" sz="1200" dirty="0">
                <a:latin typeface="+mn-lt"/>
              </a:rPr>
              <a:t>(Ikegami et al. 2019 Barrett et al. UCP/NBER volume). </a:t>
            </a:r>
          </a:p>
        </p:txBody>
      </p:sp>
    </p:spTree>
    <p:extLst>
      <p:ext uri="{BB962C8B-B14F-4D97-AF65-F5344CB8AC3E}">
        <p14:creationId xmlns:p14="http://schemas.microsoft.com/office/powerpoint/2010/main" val="179495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8960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Why IBLI? Increased Risk From Climate Change</a:t>
            </a:r>
            <a:endParaRPr lang="en-US" sz="2800" b="1" i="1" dirty="0">
              <a:solidFill>
                <a:schemeClr val="bg1"/>
              </a:solidFill>
              <a:latin typeface="Calibri" pitchFamily="34" charset="0"/>
            </a:endParaRPr>
          </a:p>
        </p:txBody>
      </p:sp>
      <p:sp>
        <p:nvSpPr>
          <p:cNvPr id="16390" name="Rectangle 3"/>
          <p:cNvSpPr>
            <a:spLocks noChangeArrowheads="1"/>
          </p:cNvSpPr>
          <p:nvPr/>
        </p:nvSpPr>
        <p:spPr bwMode="auto">
          <a:xfrm>
            <a:off x="205838" y="1038231"/>
            <a:ext cx="8557161" cy="1219200"/>
          </a:xfrm>
          <a:prstGeom prst="rect">
            <a:avLst/>
          </a:prstGeom>
          <a:noFill/>
          <a:ln w="9525">
            <a:noFill/>
            <a:miter lim="800000"/>
            <a:headEnd/>
            <a:tailEnd/>
          </a:ln>
        </p:spPr>
        <p:txBody>
          <a:bodyPr lIns="91429" tIns="45714" rIns="91429" bIns="45714"/>
          <a:lstStyle/>
          <a:p>
            <a:pPr eaLnBrk="1" hangingPunct="1"/>
            <a:r>
              <a:rPr lang="en-US" sz="2400" dirty="0">
                <a:latin typeface="+mn-lt"/>
              </a:rPr>
              <a:t>Pastoralist systems evolutionarily adapted to climate regime. But  resilient to a historically rapid climate shift? If frequency of drought (&lt;250 mm/</a:t>
            </a:r>
            <a:r>
              <a:rPr lang="en-US" sz="2400" dirty="0" err="1">
                <a:latin typeface="+mn-lt"/>
              </a:rPr>
              <a:t>yr</a:t>
            </a:r>
            <a:r>
              <a:rPr lang="en-US" sz="2400" dirty="0">
                <a:latin typeface="+mn-lt"/>
              </a:rPr>
              <a:t>) rises, recovery times shrink and system shifts.</a:t>
            </a:r>
          </a:p>
        </p:txBody>
      </p:sp>
      <p:sp>
        <p:nvSpPr>
          <p:cNvPr id="4" name="TextBox 3"/>
          <p:cNvSpPr txBox="1"/>
          <p:nvPr/>
        </p:nvSpPr>
        <p:spPr>
          <a:xfrm>
            <a:off x="228600" y="2590670"/>
            <a:ext cx="4708759" cy="3785652"/>
          </a:xfrm>
          <a:prstGeom prst="rect">
            <a:avLst/>
          </a:prstGeom>
          <a:noFill/>
        </p:spPr>
        <p:txBody>
          <a:bodyPr wrap="square" rtlCol="0">
            <a:spAutoFit/>
          </a:bodyPr>
          <a:lstStyle/>
          <a:p>
            <a:r>
              <a:rPr lang="en-US" sz="2400" dirty="0">
                <a:latin typeface="+mn-lt"/>
              </a:rPr>
              <a:t>Modeling work that mixed herders’ state conditional year-ahead herd growth expectations w/rainfall histories allowed us to simulate.</a:t>
            </a:r>
          </a:p>
          <a:p>
            <a:endParaRPr lang="en-US" sz="2400" dirty="0">
              <a:latin typeface="+mn-lt"/>
            </a:endParaRPr>
          </a:p>
          <a:p>
            <a:r>
              <a:rPr lang="en-US" sz="2400" dirty="0">
                <a:latin typeface="+mn-lt"/>
              </a:rPr>
              <a:t>In southern Ethiopia, in expectation, doubling drought risk leads to system collapse in the absence of any change to prevailing herd dynamics or drought responses.</a:t>
            </a:r>
          </a:p>
        </p:txBody>
      </p:sp>
      <p:sp>
        <p:nvSpPr>
          <p:cNvPr id="11" name="TextBox 1"/>
          <p:cNvSpPr txBox="1">
            <a:spLocks noChangeArrowheads="1"/>
          </p:cNvSpPr>
          <p:nvPr/>
        </p:nvSpPr>
        <p:spPr bwMode="auto">
          <a:xfrm>
            <a:off x="4937359" y="6134144"/>
            <a:ext cx="3919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en-US" sz="1400" dirty="0">
                <a:latin typeface="+mn-lt"/>
              </a:rPr>
              <a:t>Source: Barrett and Santos (</a:t>
            </a:r>
            <a:r>
              <a:rPr lang="en-US" sz="1400" i="1" dirty="0" err="1">
                <a:latin typeface="+mn-lt"/>
              </a:rPr>
              <a:t>Ecol</a:t>
            </a:r>
            <a:r>
              <a:rPr lang="en-US" sz="1400" i="1" dirty="0">
                <a:latin typeface="+mn-lt"/>
              </a:rPr>
              <a:t> Econ</a:t>
            </a:r>
            <a:r>
              <a:rPr lang="en-US" sz="1400" dirty="0">
                <a:latin typeface="+mn-lt"/>
              </a:rPr>
              <a:t> 2014)</a:t>
            </a:r>
          </a:p>
        </p:txBody>
      </p:sp>
      <p:sp>
        <p:nvSpPr>
          <p:cNvPr id="5" name="Rectangle 3"/>
          <p:cNvSpPr>
            <a:spLocks noChangeArrowheads="1"/>
          </p:cNvSpPr>
          <p:nvPr/>
        </p:nvSpPr>
        <p:spPr bwMode="auto">
          <a:xfrm>
            <a:off x="0" y="470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2" name="Picture 2" descr="CCHD_all">
            <a:extLst>
              <a:ext uri="{FF2B5EF4-FFF2-40B4-BE49-F238E27FC236}">
                <a16:creationId xmlns:a16="http://schemas.microsoft.com/office/drawing/2014/main" id="{696F9E11-4C16-FCA9-C64D-8A996695D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169" y="3249987"/>
            <a:ext cx="3944492" cy="2872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45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2130425"/>
            <a:ext cx="7772400" cy="1470025"/>
          </a:xfrm>
        </p:spPr>
        <p:txBody>
          <a:bodyPr/>
          <a:lstStyle/>
          <a:p>
            <a:pPr eaLnBrk="1" hangingPunct="1"/>
            <a:endParaRPr lang="en-US"/>
          </a:p>
        </p:txBody>
      </p:sp>
      <p:sp>
        <p:nvSpPr>
          <p:cNvPr id="3" name="Subtitle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en-US" dirty="0">
              <a:solidFill>
                <a:schemeClr val="tx1">
                  <a:tint val="75000"/>
                </a:schemeClr>
              </a:solidFill>
            </a:endParaRPr>
          </a:p>
        </p:txBody>
      </p:sp>
      <p:sp>
        <p:nvSpPr>
          <p:cNvPr id="6" name="Rectangle 5"/>
          <p:cNvSpPr/>
          <p:nvPr/>
        </p:nvSpPr>
        <p:spPr>
          <a:xfrm>
            <a:off x="95250"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6388"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6389" name="TextBox 10"/>
          <p:cNvSpPr txBox="1">
            <a:spLocks noChangeArrowheads="1"/>
          </p:cNvSpPr>
          <p:nvPr/>
        </p:nvSpPr>
        <p:spPr bwMode="auto">
          <a:xfrm>
            <a:off x="228600" y="228600"/>
            <a:ext cx="8686800" cy="519113"/>
          </a:xfrm>
          <a:prstGeom prst="rect">
            <a:avLst/>
          </a:prstGeom>
          <a:noFill/>
          <a:ln w="9525">
            <a:noFill/>
            <a:miter lim="800000"/>
            <a:headEnd/>
            <a:tailEnd/>
          </a:ln>
        </p:spPr>
        <p:txBody>
          <a:bodyPr>
            <a:spAutoFit/>
          </a:bodyPr>
          <a:lstStyle/>
          <a:p>
            <a:r>
              <a:rPr lang="en-US" sz="2800" b="1" dirty="0">
                <a:solidFill>
                  <a:schemeClr val="bg1"/>
                </a:solidFill>
              </a:rPr>
              <a:t>Why IBLI? Standard Responses Ineffective</a:t>
            </a:r>
            <a:endParaRPr lang="en-US" sz="2800" b="1" i="1" dirty="0">
              <a:solidFill>
                <a:schemeClr val="bg1"/>
              </a:solidFill>
              <a:latin typeface="Calibri" pitchFamily="34" charset="0"/>
            </a:endParaRPr>
          </a:p>
        </p:txBody>
      </p:sp>
      <p:sp>
        <p:nvSpPr>
          <p:cNvPr id="10" name="TextBox 9"/>
          <p:cNvSpPr txBox="1"/>
          <p:nvPr/>
        </p:nvSpPr>
        <p:spPr>
          <a:xfrm>
            <a:off x="252844" y="1066800"/>
            <a:ext cx="8510155" cy="4093428"/>
          </a:xfrm>
          <a:prstGeom prst="rect">
            <a:avLst/>
          </a:prstGeom>
          <a:noFill/>
        </p:spPr>
        <p:txBody>
          <a:bodyPr wrap="square" rtlCol="0">
            <a:spAutoFit/>
          </a:bodyPr>
          <a:lstStyle/>
          <a:p>
            <a:r>
              <a:rPr lang="en-US" sz="2800" b="1" u="sng" dirty="0">
                <a:latin typeface="Calibri" pitchFamily="34" charset="0"/>
              </a:rPr>
              <a:t>Standard responses to major drought shocks:</a:t>
            </a:r>
          </a:p>
          <a:p>
            <a:r>
              <a:rPr lang="en-US" sz="2400" b="1" dirty="0">
                <a:latin typeface="Calibri" pitchFamily="34" charset="0"/>
              </a:rPr>
              <a:t>1) Post-drought restocking: futile at low levels</a:t>
            </a:r>
            <a:r>
              <a:rPr lang="en-US" sz="1600" dirty="0">
                <a:latin typeface="Calibri" pitchFamily="34" charset="0"/>
              </a:rPr>
              <a:t> (Santos &amp; Barrett 2019 chapter in Barrett et al. 2019 UCP/NBER volume)</a:t>
            </a:r>
          </a:p>
          <a:p>
            <a:endParaRPr lang="en-US" sz="2400" b="1" dirty="0">
              <a:latin typeface="Calibri" pitchFamily="34" charset="0"/>
            </a:endParaRPr>
          </a:p>
          <a:p>
            <a:r>
              <a:rPr lang="en-US" sz="2400" b="1" dirty="0">
                <a:latin typeface="Calibri" pitchFamily="34" charset="0"/>
              </a:rPr>
              <a:t>2) Food aid is slow, expensive, can reinforce </a:t>
            </a:r>
            <a:r>
              <a:rPr lang="en-US" sz="2400" b="1" dirty="0" err="1">
                <a:latin typeface="Calibri" pitchFamily="34" charset="0"/>
              </a:rPr>
              <a:t>sedentarization</a:t>
            </a:r>
            <a:r>
              <a:rPr lang="en-US" sz="2400" b="1" dirty="0">
                <a:latin typeface="Calibri" pitchFamily="34" charset="0"/>
              </a:rPr>
              <a:t>, high rates of excess mortality </a:t>
            </a:r>
            <a:r>
              <a:rPr lang="en-US" sz="1600" dirty="0">
                <a:latin typeface="Calibri" pitchFamily="34" charset="0"/>
              </a:rPr>
              <a:t>(</a:t>
            </a:r>
            <a:r>
              <a:rPr lang="en-US" sz="1600" dirty="0" err="1">
                <a:latin typeface="Calibri" pitchFamily="34" charset="0"/>
              </a:rPr>
              <a:t>Nikulov</a:t>
            </a:r>
            <a:r>
              <a:rPr lang="en-US" sz="1600" dirty="0">
                <a:latin typeface="Calibri" pitchFamily="34" charset="0"/>
              </a:rPr>
              <a:t> et al. </a:t>
            </a:r>
            <a:r>
              <a:rPr lang="en-US" sz="1600" dirty="0" err="1">
                <a:latin typeface="Calibri" pitchFamily="34" charset="0"/>
              </a:rPr>
              <a:t>PLoS</a:t>
            </a:r>
            <a:r>
              <a:rPr lang="en-US" sz="1600" dirty="0">
                <a:latin typeface="Calibri" pitchFamily="34" charset="0"/>
              </a:rPr>
              <a:t> ONE 2016)</a:t>
            </a:r>
            <a:br>
              <a:rPr lang="en-US" sz="2400" b="1" dirty="0">
                <a:latin typeface="Calibri" pitchFamily="34" charset="0"/>
              </a:rPr>
            </a:br>
            <a:endParaRPr lang="en-US" sz="2400" b="1" dirty="0">
              <a:latin typeface="Calibri" pitchFamily="34" charset="0"/>
            </a:endParaRPr>
          </a:p>
          <a:p>
            <a:endParaRPr lang="en-US" sz="2400" dirty="0">
              <a:latin typeface="Calibri" pitchFamily="34" charset="0"/>
            </a:endParaRPr>
          </a:p>
          <a:p>
            <a:r>
              <a:rPr lang="en-US" sz="2400" dirty="0">
                <a:latin typeface="Calibri" pitchFamily="34" charset="0"/>
              </a:rPr>
              <a:t>Moreover, if rising numbers of poor rural peoples turn increasingly to natural resource exploitation, a vicious cycle of reinforcing feedback may begin.</a:t>
            </a:r>
            <a:endParaRPr lang="en-US" dirty="0"/>
          </a:p>
        </p:txBody>
      </p:sp>
    </p:spTree>
    <p:extLst>
      <p:ext uri="{BB962C8B-B14F-4D97-AF65-F5344CB8AC3E}">
        <p14:creationId xmlns:p14="http://schemas.microsoft.com/office/powerpoint/2010/main" val="31320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51871" y="138113"/>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a:solidFill>
                  <a:schemeClr val="bg1"/>
                </a:solidFill>
              </a:rPr>
              <a:t>(Jensen, Barrett &amp;2014)</a:t>
            </a:r>
            <a:endParaRPr lang="en-US" b="1" i="1" dirty="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How? Original IBLI Product Design</a:t>
            </a:r>
            <a:endParaRPr lang="en-US" sz="2800" b="1" i="1" dirty="0">
              <a:solidFill>
                <a:schemeClr val="bg1"/>
              </a:solidFill>
              <a:latin typeface="Calibri"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228600" y="914400"/>
                <a:ext cx="8686800" cy="2694584"/>
              </a:xfrm>
              <a:prstGeom prst="rect">
                <a:avLst/>
              </a:prstGeom>
              <a:noFill/>
            </p:spPr>
            <p:txBody>
              <a:bodyPr wrap="square" tIns="91440" bIns="91440" rtlCol="0">
                <a:spAutoFit/>
              </a:bodyPr>
              <a:lstStyle/>
              <a:p>
                <a:r>
                  <a:rPr lang="en-US" sz="2000" b="1" dirty="0">
                    <a:latin typeface="+mn-lt"/>
                  </a:rPr>
                  <a:t>The signal: </a:t>
                </a:r>
                <a:r>
                  <a:rPr lang="en-US" sz="2000" dirty="0">
                    <a:latin typeface="+mn-lt"/>
                  </a:rPr>
                  <a:t>Normalized Difference Vegetation Index (NDVI) collected by satellite</a:t>
                </a:r>
              </a:p>
              <a:p>
                <a:pPr marL="285750" indent="-285750">
                  <a:buFont typeface="Arial" panose="020B0604020202020204" pitchFamily="34" charset="0"/>
                  <a:buChar char="•"/>
                </a:pPr>
                <a:endParaRPr lang="en-US" sz="2000" dirty="0">
                  <a:latin typeface="+mn-lt"/>
                </a:endParaRPr>
              </a:p>
              <a:p>
                <a:r>
                  <a:rPr lang="en-US" sz="2000" b="1" dirty="0">
                    <a:latin typeface="+mn-lt"/>
                  </a:rPr>
                  <a:t>Original response function: </a:t>
                </a:r>
                <a:r>
                  <a:rPr lang="en-US" sz="2000" dirty="0">
                    <a:latin typeface="+mn-lt"/>
                  </a:rPr>
                  <a:t>regress historic livestock mortality onto transforms of historic cumulative standardized NDVI (</a:t>
                </a:r>
                <a:r>
                  <a:rPr lang="en-US" sz="2000" i="1" dirty="0" err="1">
                    <a:latin typeface="+mn-lt"/>
                  </a:rPr>
                  <a:t>Czndvi</a:t>
                </a:r>
                <a:r>
                  <a:rPr lang="en-US" sz="2000" dirty="0">
                    <a:latin typeface="+mn-lt"/>
                  </a:rPr>
                  <a:t>) data. Original index was predicted livestock mortality. Now, just use NDVI.</a:t>
                </a:r>
              </a:p>
              <a:p>
                <a:pPr marL="285750" indent="-285750">
                  <a:buFont typeface="Arial" panose="020B0604020202020204" pitchFamily="34" charset="0"/>
                  <a:buChar char="•"/>
                </a:pPr>
                <a:endParaRPr lang="en-US" sz="2000" dirty="0">
                  <a:latin typeface="+mn-lt"/>
                </a:endParaRPr>
              </a:p>
              <a:p>
                <a:r>
                  <a:rPr lang="en-US" sz="2000" b="1" dirty="0">
                    <a:latin typeface="+mn-lt"/>
                  </a:rPr>
                  <a:t>Indemnity payments: </a:t>
                </a:r>
                <a:r>
                  <a:rPr lang="en-US" sz="2000" dirty="0">
                    <a:latin typeface="+mn-lt"/>
                  </a:rPr>
                  <a:t>In Kenya, originally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𝐿𝑀</m:t>
                        </m:r>
                      </m:e>
                    </m:acc>
                    <m:r>
                      <a:rPr lang="en-US" sz="2000" i="1" dirty="0">
                        <a:latin typeface="Cambria Math" panose="02040503050406030204" pitchFamily="18" charset="0"/>
                      </a:rPr>
                      <m:t> </m:t>
                    </m:r>
                  </m:oMath>
                </a14:m>
                <a:r>
                  <a:rPr lang="en-US" sz="2000" dirty="0">
                    <a:latin typeface="+mn-lt"/>
                  </a:rPr>
                  <a:t>&gt;15% according to:</a:t>
                </a:r>
              </a:p>
              <a:p>
                <a:pPr algn="ctr"/>
                <a:r>
                  <a:rPr lang="en-US" sz="2000" dirty="0">
                    <a:latin typeface="+mn-lt"/>
                  </a:rPr>
                  <a:t> </a:t>
                </a:r>
                <a14:m>
                  <m:oMath xmlns:m="http://schemas.openxmlformats.org/officeDocument/2006/math">
                    <m:r>
                      <a:rPr lang="en-US" sz="2000" i="1">
                        <a:latin typeface="Cambria Math"/>
                      </a:rPr>
                      <m:t>𝑚𝑎𝑥</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𝑖𝑛𝑑𝑒𝑥</m:t>
                            </m:r>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a:rPr>
                                  <m:t>𝐿</m:t>
                                </m:r>
                              </m:e>
                            </m:acc>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𝜇</m:t>
                            </m:r>
                          </m:e>
                          <m:sub>
                            <m:r>
                              <a:rPr lang="en-US" sz="2000" i="1">
                                <a:latin typeface="Cambria Math"/>
                              </a:rPr>
                              <m:t>𝑑</m:t>
                            </m:r>
                            <m:r>
                              <a:rPr lang="en-US" sz="2000" i="1">
                                <a:latin typeface="Cambria Math"/>
                              </a:rPr>
                              <m:t>,</m:t>
                            </m:r>
                            <m:r>
                              <a:rPr lang="en-US" sz="2000" i="1">
                                <a:latin typeface="Cambria Math"/>
                              </a:rPr>
                              <m:t>𝑡</m:t>
                            </m:r>
                          </m:sub>
                        </m:sSub>
                        <m:r>
                          <a:rPr lang="en-US" sz="2000" i="1">
                            <a:latin typeface="Cambria Math"/>
                          </a:rPr>
                          <m:t>)−0.15, 0 </m:t>
                        </m:r>
                      </m:e>
                    </m:d>
                    <m:r>
                      <a:rPr lang="en-US" sz="2000" b="0" i="1" smtClean="0">
                        <a:latin typeface="Cambria Math"/>
                      </a:rPr>
                      <m:t>∗</m:t>
                    </m:r>
                    <m:r>
                      <a:rPr lang="en-US" sz="2000" b="0" i="1" smtClean="0">
                        <a:latin typeface="Cambria Math"/>
                      </a:rPr>
                      <m:t>𝑣𝑎𝑙𝑢𝑒</m:t>
                    </m:r>
                    <m:r>
                      <a:rPr lang="en-US" sz="2000" b="0" i="1" smtClean="0">
                        <a:latin typeface="Cambria Math"/>
                      </a:rPr>
                      <m:t> </m:t>
                    </m:r>
                    <m:r>
                      <a:rPr lang="en-US" sz="2000" b="0" i="1" smtClean="0">
                        <a:latin typeface="Cambria Math"/>
                      </a:rPr>
                      <m:t>𝑜𝑓</m:t>
                    </m:r>
                    <m:r>
                      <a:rPr lang="en-US" sz="2000" b="0" i="1" smtClean="0">
                        <a:latin typeface="Cambria Math"/>
                      </a:rPr>
                      <m:t> </m:t>
                    </m:r>
                    <m:r>
                      <a:rPr lang="en-US" sz="2000" b="0" i="1" smtClean="0">
                        <a:latin typeface="Cambria Math"/>
                      </a:rPr>
                      <m:t>𝑙𝑖𝑣𝑒𝑠𝑡𝑜𝑐𝑘</m:t>
                    </m:r>
                    <m:r>
                      <a:rPr lang="en-US" sz="2000" b="0" i="1" smtClean="0">
                        <a:latin typeface="Cambria Math"/>
                      </a:rPr>
                      <m:t> </m:t>
                    </m:r>
                    <m:r>
                      <a:rPr lang="en-US" sz="2000" b="0" i="1" smtClean="0">
                        <a:latin typeface="Cambria Math"/>
                      </a:rPr>
                      <m:t>𝑖𝑛𝑠𝑢𝑟𝑒𝑑</m:t>
                    </m:r>
                  </m:oMath>
                </a14:m>
                <a:endParaRPr lang="en-US" sz="2000" dirty="0">
                  <a:latin typeface="+mn-l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28600" y="914400"/>
                <a:ext cx="8686800" cy="2694584"/>
              </a:xfrm>
              <a:prstGeom prst="rect">
                <a:avLst/>
              </a:prstGeom>
              <a:blipFill>
                <a:blip r:embed="rId3"/>
                <a:stretch>
                  <a:fillRect l="-772" r="-351"/>
                </a:stretch>
              </a:blipFill>
            </p:spPr>
            <p:txBody>
              <a:bodyPr/>
              <a:lstStyle/>
              <a:p>
                <a:r>
                  <a:rPr lang="en-US">
                    <a:noFill/>
                  </a:rPr>
                  <a:t> </a:t>
                </a:r>
              </a:p>
            </p:txBody>
          </p:sp>
        </mc:Fallback>
      </mc:AlternateContent>
      <p:pic>
        <p:nvPicPr>
          <p:cNvPr id="1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5975" y="3505200"/>
            <a:ext cx="4671825" cy="2764432"/>
          </a:xfrm>
          <a:prstGeom prst="rect">
            <a:avLst/>
          </a:prstGeom>
          <a:solidFill>
            <a:schemeClr val="bg1"/>
          </a:solidFill>
        </p:spPr>
      </p:pic>
      <p:sp>
        <p:nvSpPr>
          <p:cNvPr id="17" name="Rectangle 16"/>
          <p:cNvSpPr/>
          <p:nvPr/>
        </p:nvSpPr>
        <p:spPr>
          <a:xfrm>
            <a:off x="264412" y="3573981"/>
            <a:ext cx="4231388" cy="2939266"/>
          </a:xfrm>
          <a:prstGeom prst="rect">
            <a:avLst/>
          </a:prstGeom>
        </p:spPr>
        <p:txBody>
          <a:bodyPr wrap="square">
            <a:spAutoFit/>
          </a:bodyPr>
          <a:lstStyle/>
          <a:p>
            <a:pPr>
              <a:spcAft>
                <a:spcPts val="600"/>
              </a:spcAft>
            </a:pPr>
            <a:r>
              <a:rPr lang="en-US" sz="2000" b="1" dirty="0">
                <a:latin typeface="Calibri" panose="020F0502020204030204" pitchFamily="34" charset="0"/>
                <a:ea typeface="SimSun" panose="02010600030101010101" pitchFamily="2" charset="-122"/>
                <a:cs typeface="Arial" panose="020B0604020202020204" pitchFamily="34" charset="0"/>
              </a:rPr>
              <a:t>Temporal Structure of IBLI contract:</a:t>
            </a:r>
          </a:p>
          <a:p>
            <a:pPr>
              <a:spcAft>
                <a:spcPts val="0"/>
              </a:spcAft>
            </a:pPr>
            <a:r>
              <a:rPr lang="en-US" sz="2000" dirty="0">
                <a:latin typeface="Calibri" panose="020F0502020204030204" pitchFamily="34" charset="0"/>
                <a:ea typeface="SimSun" panose="02010600030101010101" pitchFamily="2" charset="-122"/>
                <a:cs typeface="Arial" panose="020B0604020202020204" pitchFamily="34" charset="0"/>
              </a:rPr>
              <a:t>12-month contract sold during 2-mo sales </a:t>
            </a:r>
            <a:r>
              <a:rPr lang="en-US" sz="2000" dirty="0">
                <a:effectLst/>
                <a:latin typeface="Calibri" panose="020F0502020204030204" pitchFamily="34" charset="0"/>
                <a:ea typeface="SimSun" panose="02010600030101010101" pitchFamily="2" charset="-122"/>
                <a:cs typeface="Arial" panose="020B0604020202020204" pitchFamily="34" charset="0"/>
              </a:rPr>
              <a:t>windows just prior to usual start of seasonal rains. Payouts originally Mar 1 and/or Oct 1. Now earlier</a:t>
            </a:r>
          </a:p>
          <a:p>
            <a:pPr>
              <a:spcAft>
                <a:spcPts val="0"/>
              </a:spcAft>
            </a:pPr>
            <a:endParaRPr lang="en-US" sz="2000" dirty="0">
              <a:latin typeface="Calibri" panose="020F0502020204030204" pitchFamily="34" charset="0"/>
              <a:ea typeface="SimSun" panose="02010600030101010101" pitchFamily="2" charset="-122"/>
              <a:cs typeface="Arial" panose="020B0604020202020204" pitchFamily="34" charset="0"/>
            </a:endParaRPr>
          </a:p>
          <a:p>
            <a:pPr>
              <a:spcAft>
                <a:spcPts val="0"/>
              </a:spcAft>
            </a:pPr>
            <a:r>
              <a:rPr lang="en-US" sz="2000" dirty="0">
                <a:effectLst/>
                <a:latin typeface="Calibri" panose="020F0502020204030204" pitchFamily="34" charset="0"/>
                <a:ea typeface="SimSun" panose="02010600030101010101" pitchFamily="2" charset="-122"/>
                <a:cs typeface="Arial" panose="020B0604020202020204" pitchFamily="34" charset="0"/>
              </a:rPr>
              <a:t>Later updated to (i) pure NDVI play and (ii) payments early … asset protection vs. asset replacement design.</a:t>
            </a:r>
          </a:p>
        </p:txBody>
      </p:sp>
      <p:sp>
        <p:nvSpPr>
          <p:cNvPr id="10" name="TextBox 9"/>
          <p:cNvSpPr txBox="1"/>
          <p:nvPr/>
        </p:nvSpPr>
        <p:spPr>
          <a:xfrm>
            <a:off x="4319775" y="6209074"/>
            <a:ext cx="4595625" cy="523220"/>
          </a:xfrm>
          <a:prstGeom prst="rect">
            <a:avLst/>
          </a:prstGeom>
          <a:noFill/>
        </p:spPr>
        <p:txBody>
          <a:bodyPr wrap="square" rtlCol="0">
            <a:spAutoFit/>
          </a:bodyPr>
          <a:lstStyle/>
          <a:p>
            <a:r>
              <a:rPr lang="en-US" sz="1400" dirty="0">
                <a:latin typeface="+mn-lt"/>
              </a:rPr>
              <a:t>See Chantarat et al. </a:t>
            </a:r>
            <a:r>
              <a:rPr lang="en-US" sz="1400" i="1" dirty="0">
                <a:latin typeface="+mn-lt"/>
              </a:rPr>
              <a:t>JRI</a:t>
            </a:r>
            <a:r>
              <a:rPr lang="en-US" sz="1400" dirty="0">
                <a:latin typeface="+mn-lt"/>
              </a:rPr>
              <a:t> 2013; Jensen et al. </a:t>
            </a:r>
            <a:r>
              <a:rPr lang="en-US" sz="1400" i="1" dirty="0" err="1">
                <a:latin typeface="+mn-lt"/>
              </a:rPr>
              <a:t>Ecol</a:t>
            </a:r>
            <a:r>
              <a:rPr lang="en-US" sz="1400" i="1" dirty="0">
                <a:latin typeface="+mn-lt"/>
              </a:rPr>
              <a:t> Econ </a:t>
            </a:r>
            <a:r>
              <a:rPr lang="en-US" sz="1400" dirty="0">
                <a:latin typeface="+mn-lt"/>
              </a:rPr>
              <a:t>2019; Fava &amp; </a:t>
            </a:r>
            <a:r>
              <a:rPr lang="en-US" sz="1400" dirty="0" err="1">
                <a:latin typeface="+mn-lt"/>
              </a:rPr>
              <a:t>Vrieling</a:t>
            </a:r>
            <a:r>
              <a:rPr lang="en-US" sz="1400" dirty="0">
                <a:latin typeface="+mn-lt"/>
              </a:rPr>
              <a:t> COES 2021 </a:t>
            </a:r>
          </a:p>
        </p:txBody>
      </p:sp>
    </p:spTree>
    <p:extLst>
      <p:ext uri="{BB962C8B-B14F-4D97-AF65-F5344CB8AC3E}">
        <p14:creationId xmlns:p14="http://schemas.microsoft.com/office/powerpoint/2010/main" val="293855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sp>
        <p:nvSpPr>
          <p:cNvPr id="6" name="Rectangle 5"/>
          <p:cNvSpPr/>
          <p:nvPr/>
        </p:nvSpPr>
        <p:spPr>
          <a:xfrm>
            <a:off x="76200" y="138115"/>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a:solidFill>
                  <a:schemeClr val="bg1"/>
                </a:solidFill>
              </a:rPr>
              <a:t>(Jensen, Barrett &amp;2014)</a:t>
            </a:r>
            <a:endParaRPr lang="en-US" b="1" i="1" dirty="0">
              <a:solidFill>
                <a:schemeClr val="bg1"/>
              </a:solidFill>
              <a:latin typeface="Calibri" pitchFamily="34" charset="0"/>
            </a:endParaRPr>
          </a:p>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  How? Pilots in Ethiopia and Kenya</a:t>
            </a:r>
            <a:endParaRPr lang="en-US" sz="2800" b="1" i="1" dirty="0">
              <a:solidFill>
                <a:schemeClr val="bg1"/>
              </a:solidFill>
              <a:latin typeface="Calibri" pitchFamily="34" charset="0"/>
            </a:endParaRPr>
          </a:p>
        </p:txBody>
      </p:sp>
      <p:sp>
        <p:nvSpPr>
          <p:cNvPr id="7" name="TextBox 6"/>
          <p:cNvSpPr txBox="1"/>
          <p:nvPr/>
        </p:nvSpPr>
        <p:spPr>
          <a:xfrm>
            <a:off x="731520" y="929642"/>
            <a:ext cx="7498080" cy="646331"/>
          </a:xfrm>
          <a:prstGeom prst="rect">
            <a:avLst/>
          </a:prstGeom>
          <a:noFill/>
        </p:spPr>
        <p:txBody>
          <a:bodyPr wrap="square" rtlCol="0">
            <a:spAutoFit/>
          </a:bodyPr>
          <a:lstStyle/>
          <a:p>
            <a:r>
              <a:rPr lang="en-US" b="1" dirty="0"/>
              <a:t>IBLI products (and IE surveys) launched in Marsabit, Kenya in Jan 2010 (Oct 2009) and in </a:t>
            </a:r>
            <a:r>
              <a:rPr lang="en-US" b="1" dirty="0" err="1"/>
              <a:t>Borana</a:t>
            </a:r>
            <a:r>
              <a:rPr lang="en-US" b="1" dirty="0"/>
              <a:t>, Ethiopia, in Aug 2012 (Mar 2012).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48889"/>
          <a:stretch/>
        </p:blipFill>
        <p:spPr>
          <a:xfrm>
            <a:off x="821778" y="1526810"/>
            <a:ext cx="6903720" cy="4566382"/>
          </a:xfrm>
          <a:prstGeom prst="rect">
            <a:avLst/>
          </a:prstGeom>
        </p:spPr>
      </p:pic>
      <p:sp>
        <p:nvSpPr>
          <p:cNvPr id="9" name="TextBox 8"/>
          <p:cNvSpPr txBox="1"/>
          <p:nvPr/>
        </p:nvSpPr>
        <p:spPr>
          <a:xfrm>
            <a:off x="819150" y="6047840"/>
            <a:ext cx="7505700" cy="646331"/>
          </a:xfrm>
          <a:prstGeom prst="rect">
            <a:avLst/>
          </a:prstGeom>
          <a:noFill/>
        </p:spPr>
        <p:txBody>
          <a:bodyPr wrap="square" rtlCol="0">
            <a:spAutoFit/>
          </a:bodyPr>
          <a:lstStyle/>
          <a:p>
            <a:r>
              <a:rPr lang="en-US" b="1" dirty="0"/>
              <a:t>Kenya sampling overlaid with HSNP coverage and randomized premium discount coupon distributions as research design.</a:t>
            </a:r>
          </a:p>
        </p:txBody>
      </p:sp>
    </p:spTree>
    <p:extLst>
      <p:ext uri="{BB962C8B-B14F-4D97-AF65-F5344CB8AC3E}">
        <p14:creationId xmlns:p14="http://schemas.microsoft.com/office/powerpoint/2010/main" val="146035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278890" y="145920"/>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solidFill>
                <a:srgbClr val="FF0000"/>
              </a:solidFill>
            </a:endParaRPr>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IBLI offers imperfect/incomplete risk transfer</a:t>
            </a:r>
            <a:endParaRPr lang="en-US" sz="2800" b="1" i="1" dirty="0">
              <a:solidFill>
                <a:schemeClr val="bg1"/>
              </a:solidFill>
              <a:latin typeface="Calibri" pitchFamily="34" charset="0"/>
            </a:endParaRPr>
          </a:p>
        </p:txBody>
      </p:sp>
      <p:sp>
        <p:nvSpPr>
          <p:cNvPr id="18438" name="Rectangle 3"/>
          <p:cNvSpPr>
            <a:spLocks noChangeArrowheads="1"/>
          </p:cNvSpPr>
          <p:nvPr/>
        </p:nvSpPr>
        <p:spPr bwMode="auto">
          <a:xfrm>
            <a:off x="255319" y="990601"/>
            <a:ext cx="4392881" cy="1066800"/>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a:latin typeface="+mn-lt"/>
                <a:cs typeface="Arial" pitchFamily="34" charset="0"/>
              </a:rPr>
              <a:t>Covariate risk is important but household losses vary a lot …</a:t>
            </a:r>
          </a:p>
        </p:txBody>
      </p:sp>
      <p:sp>
        <p:nvSpPr>
          <p:cNvPr id="2" name="TextBox 1"/>
          <p:cNvSpPr txBox="1"/>
          <p:nvPr/>
        </p:nvSpPr>
        <p:spPr>
          <a:xfrm>
            <a:off x="311607" y="6221893"/>
            <a:ext cx="2743200" cy="523220"/>
          </a:xfrm>
          <a:prstGeom prst="rect">
            <a:avLst/>
          </a:prstGeom>
          <a:noFill/>
        </p:spPr>
        <p:txBody>
          <a:bodyPr wrap="square" rtlCol="0">
            <a:spAutoFit/>
          </a:bodyPr>
          <a:lstStyle/>
          <a:p>
            <a:r>
              <a:rPr lang="en-US" sz="1400" dirty="0">
                <a:latin typeface="+mn-lt"/>
              </a:rPr>
              <a:t>Jensen, Barrett &amp; </a:t>
            </a:r>
            <a:r>
              <a:rPr lang="en-US" sz="1400" dirty="0" err="1">
                <a:latin typeface="+mn-lt"/>
              </a:rPr>
              <a:t>Mude</a:t>
            </a:r>
            <a:r>
              <a:rPr lang="en-US" sz="1400" dirty="0">
                <a:latin typeface="+mn-lt"/>
              </a:rPr>
              <a:t> </a:t>
            </a:r>
            <a:r>
              <a:rPr lang="en-US" sz="1400" i="1" dirty="0">
                <a:latin typeface="+mn-lt"/>
              </a:rPr>
              <a:t>AJAE</a:t>
            </a:r>
            <a:r>
              <a:rPr lang="en-US" sz="1400" dirty="0">
                <a:latin typeface="+mn-lt"/>
              </a:rPr>
              <a:t> 2016; Jensen, </a:t>
            </a:r>
            <a:r>
              <a:rPr lang="en-US" sz="1400" dirty="0" err="1">
                <a:latin typeface="+mn-lt"/>
              </a:rPr>
              <a:t>Mude</a:t>
            </a:r>
            <a:r>
              <a:rPr lang="en-US" sz="1400" dirty="0">
                <a:latin typeface="+mn-lt"/>
              </a:rPr>
              <a:t> &amp; Barrett </a:t>
            </a:r>
            <a:r>
              <a:rPr lang="en-US" sz="1400" i="1" dirty="0">
                <a:latin typeface="+mn-lt"/>
              </a:rPr>
              <a:t>FP</a:t>
            </a:r>
            <a:r>
              <a:rPr lang="en-US" sz="1400" dirty="0">
                <a:latin typeface="+mn-lt"/>
              </a:rPr>
              <a:t> 2017</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13" y="1749180"/>
            <a:ext cx="4170487" cy="2822820"/>
          </a:xfrm>
          <a:prstGeom prst="rect">
            <a:avLst/>
          </a:prstGeom>
        </p:spPr>
      </p:pic>
      <p:sp>
        <p:nvSpPr>
          <p:cNvPr id="11" name="Rectangle 3"/>
          <p:cNvSpPr>
            <a:spLocks noChangeArrowheads="1"/>
          </p:cNvSpPr>
          <p:nvPr/>
        </p:nvSpPr>
        <p:spPr bwMode="auto">
          <a:xfrm>
            <a:off x="278890" y="4569052"/>
            <a:ext cx="4263332"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zh-CN" sz="900" b="1" dirty="0">
                <a:latin typeface="Arial" pitchFamily="34" charset="0"/>
                <a:ea typeface="SimSun" panose="02010600030101010101" pitchFamily="2" charset="-122"/>
                <a:cs typeface="Arial" pitchFamily="34" charset="0"/>
              </a:rPr>
              <a:t>Notes:</a:t>
            </a:r>
            <a:r>
              <a:rPr lang="en-US" altLang="zh-CN" sz="900" dirty="0">
                <a:latin typeface="Arial" pitchFamily="34" charset="0"/>
                <a:ea typeface="SimSun" panose="02010600030101010101" pitchFamily="2" charset="-122"/>
                <a:cs typeface="Arial" pitchFamily="34" charset="0"/>
              </a:rPr>
              <a:t> The left figure illustrates the covariate (average) loss rate in each season.  The right figure illustrates the distribution of losses within each seasons. The boxes depict the interquartile range, the upper and lower adjacent values are either 3/2 the interquartile range or the value furthest from the median. The remaining observations fall outside the adjacent values.</a:t>
            </a:r>
            <a:endParaRPr lang="en-US" altLang="zh-CN" sz="2100" dirty="0">
              <a:latin typeface="Arial" pitchFamily="34" charset="0"/>
              <a:cs typeface="Arial" pitchFamily="34" charset="0"/>
            </a:endParaRPr>
          </a:p>
        </p:txBody>
      </p:sp>
      <p:sp>
        <p:nvSpPr>
          <p:cNvPr id="13" name="Rectangle 3"/>
          <p:cNvSpPr>
            <a:spLocks noChangeArrowheads="1"/>
          </p:cNvSpPr>
          <p:nvPr/>
        </p:nvSpPr>
        <p:spPr bwMode="auto">
          <a:xfrm>
            <a:off x="4419600" y="990600"/>
            <a:ext cx="4572000" cy="670719"/>
          </a:xfrm>
          <a:prstGeom prst="rect">
            <a:avLst/>
          </a:prstGeom>
          <a:noFill/>
          <a:ln w="9525">
            <a:noFill/>
            <a:miter lim="800000"/>
            <a:headEnd/>
            <a:tailEnd/>
          </a:ln>
        </p:spPr>
        <p:txBody>
          <a:bodyPr lIns="91429" tIns="45714" rIns="91429" bIns="45714"/>
          <a:lstStyle/>
          <a:p>
            <a:pPr eaLnBrk="1" hangingPunct="1">
              <a:spcBef>
                <a:spcPts val="0"/>
              </a:spcBef>
              <a:spcAft>
                <a:spcPts val="600"/>
              </a:spcAft>
            </a:pPr>
            <a:r>
              <a:rPr lang="en-US" sz="2400" b="1" dirty="0">
                <a:latin typeface="+mn-lt"/>
                <a:cs typeface="Arial" pitchFamily="34" charset="0"/>
              </a:rPr>
              <a:t>… even for a given </a:t>
            </a:r>
            <a:r>
              <a:rPr lang="en-US" sz="2400" b="1" dirty="0" err="1">
                <a:latin typeface="+mn-lt"/>
                <a:cs typeface="Arial" pitchFamily="34" charset="0"/>
              </a:rPr>
              <a:t>hh</a:t>
            </a:r>
            <a:r>
              <a:rPr lang="en-US" sz="2400" b="1" dirty="0">
                <a:latin typeface="+mn-lt"/>
                <a:cs typeface="Arial" pitchFamily="34" charset="0"/>
              </a:rPr>
              <a:t> over time ...</a:t>
            </a:r>
            <a:endParaRPr lang="en-US" sz="2400" dirty="0">
              <a:latin typeface="+mn-lt"/>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a:p>
            <a:pPr eaLnBrk="1" hangingPunct="1">
              <a:spcBef>
                <a:spcPts val="0"/>
              </a:spcBef>
              <a:spcAft>
                <a:spcPts val="600"/>
              </a:spcAft>
            </a:pPr>
            <a:endParaRPr lang="en-US" sz="2000" b="1" dirty="0">
              <a:latin typeface="Arial" pitchFamily="34" charset="0"/>
              <a:cs typeface="Arial" pitchFamily="34" charset="0"/>
            </a:endParaRPr>
          </a:p>
        </p:txBody>
      </p:sp>
      <p:sp>
        <p:nvSpPr>
          <p:cNvPr id="11265" name="Rectangle 1"/>
          <p:cNvSpPr>
            <a:spLocks noChangeArrowheads="1"/>
          </p:cNvSpPr>
          <p:nvPr/>
        </p:nvSpPr>
        <p:spPr bwMode="auto">
          <a:xfrm>
            <a:off x="5058569" y="3854494"/>
            <a:ext cx="37338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a:ln>
                  <a:noFill/>
                </a:ln>
                <a:solidFill>
                  <a:schemeClr val="tx1"/>
                </a:solidFill>
                <a:effectLst/>
                <a:latin typeface="Arial" pitchFamily="34" charset="0"/>
                <a:ea typeface="SimSun" pitchFamily="2" charset="-122"/>
                <a:cs typeface="Arial" pitchFamily="34" charset="0"/>
              </a:rPr>
              <a:t>Notes:</a:t>
            </a:r>
            <a:r>
              <a:rPr kumimoji="0" lang="en-US" altLang="zh-CN" sz="1000" b="0" i="0" u="none" strike="noStrike" cap="none" normalizeH="0" baseline="0" dirty="0">
                <a:ln>
                  <a:noFill/>
                </a:ln>
                <a:solidFill>
                  <a:schemeClr val="tx1"/>
                </a:solidFill>
                <a:effectLst/>
                <a:latin typeface="Arial" pitchFamily="34" charset="0"/>
                <a:ea typeface="SimSun" pitchFamily="2" charset="-122"/>
                <a:cs typeface="Arial" pitchFamily="34" charset="0"/>
              </a:rPr>
              <a:t> Household-season</a:t>
            </a:r>
            <a:r>
              <a:rPr kumimoji="0" lang="en-US" altLang="zh-CN" sz="1000" b="0" i="0" u="none" strike="noStrike" cap="none" normalizeH="0" dirty="0">
                <a:ln>
                  <a:noFill/>
                </a:ln>
                <a:solidFill>
                  <a:schemeClr val="tx1"/>
                </a:solidFill>
                <a:effectLst/>
                <a:latin typeface="Arial" pitchFamily="34" charset="0"/>
                <a:ea typeface="SimSun" pitchFamily="2" charset="-122"/>
                <a:cs typeface="Arial" pitchFamily="34" charset="0"/>
              </a:rPr>
              <a:t> herd loss rate spreads (mean in red</a:t>
            </a:r>
            <a:r>
              <a:rPr lang="en-US" altLang="zh-CN" sz="1000" dirty="0">
                <a:latin typeface="Arial" pitchFamily="34" charset="0"/>
                <a:ea typeface="SimSun" pitchFamily="2" charset="-122"/>
                <a:cs typeface="Arial" pitchFamily="34" charset="0"/>
              </a:rPr>
              <a:t>,</a:t>
            </a:r>
            <a:r>
              <a:rPr kumimoji="0" lang="en-US" altLang="zh-CN" sz="1000" b="0" i="0" u="none" strike="noStrike" cap="none" normalizeH="0" dirty="0">
                <a:ln>
                  <a:noFill/>
                </a:ln>
                <a:solidFill>
                  <a:schemeClr val="tx1"/>
                </a:solidFill>
                <a:effectLst/>
                <a:latin typeface="Arial" pitchFamily="34" charset="0"/>
                <a:ea typeface="SimSun" pitchFamily="2" charset="-122"/>
                <a:cs typeface="Arial" pitchFamily="34" charset="0"/>
              </a:rPr>
              <a:t> ±1 SD in blue), ordered by </a:t>
            </a:r>
            <a:r>
              <a:rPr kumimoji="0" lang="en-US" altLang="zh-CN" sz="1000" b="0" i="0" u="none" strike="noStrike" cap="none" normalizeH="0" dirty="0" err="1">
                <a:ln>
                  <a:noFill/>
                </a:ln>
                <a:solidFill>
                  <a:schemeClr val="tx1"/>
                </a:solidFill>
                <a:effectLst/>
                <a:latin typeface="Arial" pitchFamily="34" charset="0"/>
                <a:ea typeface="SimSun" pitchFamily="2" charset="-122"/>
                <a:cs typeface="Arial" pitchFamily="34" charset="0"/>
              </a:rPr>
              <a:t>hh</a:t>
            </a:r>
            <a:r>
              <a:rPr kumimoji="0" lang="en-US" altLang="zh-CN" sz="1000" b="0" i="0" u="none" strike="noStrike" cap="none" normalizeH="0" dirty="0">
                <a:ln>
                  <a:noFill/>
                </a:ln>
                <a:solidFill>
                  <a:schemeClr val="tx1"/>
                </a:solidFill>
                <a:effectLst/>
                <a:latin typeface="Arial" pitchFamily="34" charset="0"/>
                <a:ea typeface="SimSun" pitchFamily="2" charset="-122"/>
                <a:cs typeface="Arial" pitchFamily="34" charset="0"/>
              </a:rPr>
              <a:t> </a:t>
            </a:r>
            <a:r>
              <a:rPr kumimoji="0" lang="en-US" altLang="zh-CN" sz="1000" b="0" i="0" u="none" strike="noStrike" cap="none" normalizeH="0" dirty="0" err="1">
                <a:ln>
                  <a:noFill/>
                </a:ln>
                <a:solidFill>
                  <a:schemeClr val="tx1"/>
                </a:solidFill>
                <a:effectLst/>
                <a:latin typeface="Arial" pitchFamily="34" charset="0"/>
                <a:ea typeface="SimSun" pitchFamily="2" charset="-122"/>
                <a:cs typeface="Arial" pitchFamily="34" charset="0"/>
              </a:rPr>
              <a:t>av</a:t>
            </a:r>
            <a:r>
              <a:rPr lang="en-US" altLang="zh-CN" sz="1000" dirty="0" err="1">
                <a:latin typeface="Arial" pitchFamily="34" charset="0"/>
                <a:ea typeface="SimSun" pitchFamily="2" charset="-122"/>
                <a:cs typeface="Arial" pitchFamily="34" charset="0"/>
              </a:rPr>
              <a:t>g</a:t>
            </a:r>
            <a:r>
              <a:rPr lang="en-US" altLang="zh-CN" sz="1000" dirty="0">
                <a:latin typeface="Arial" pitchFamily="34" charset="0"/>
                <a:ea typeface="SimSun" pitchFamily="2" charset="-122"/>
                <a:cs typeface="Arial" pitchFamily="34" charset="0"/>
              </a:rPr>
              <a:t> loss rate (top), and distribution of </a:t>
            </a:r>
            <a:r>
              <a:rPr lang="en-US" altLang="zh-CN" sz="1000" dirty="0" err="1">
                <a:latin typeface="Arial" pitchFamily="34" charset="0"/>
                <a:ea typeface="SimSun" pitchFamily="2" charset="-122"/>
                <a:cs typeface="Arial" pitchFamily="34" charset="0"/>
              </a:rPr>
              <a:t>hh</a:t>
            </a:r>
            <a:r>
              <a:rPr lang="en-US" altLang="zh-CN" sz="1000" dirty="0">
                <a:latin typeface="Arial" pitchFamily="34" charset="0"/>
                <a:ea typeface="SimSun" pitchFamily="2" charset="-122"/>
                <a:cs typeface="Arial" pitchFamily="34" charset="0"/>
              </a:rPr>
              <a:t> </a:t>
            </a:r>
            <a:r>
              <a:rPr lang="en-US" altLang="zh-CN" sz="1000" dirty="0" err="1">
                <a:latin typeface="Arial" pitchFamily="34" charset="0"/>
                <a:ea typeface="SimSun" pitchFamily="2" charset="-122"/>
                <a:cs typeface="Arial" pitchFamily="34" charset="0"/>
              </a:rPr>
              <a:t>avg</a:t>
            </a:r>
            <a:r>
              <a:rPr lang="en-US" altLang="zh-CN" sz="1000" dirty="0">
                <a:latin typeface="Arial" pitchFamily="34" charset="0"/>
                <a:ea typeface="SimSun" pitchFamily="2" charset="-122"/>
                <a:cs typeface="Arial" pitchFamily="34" charset="0"/>
              </a:rPr>
              <a:t> loss rates (bottom). </a:t>
            </a:r>
            <a:endParaRPr kumimoji="0" lang="en-US" altLang="zh-CN"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p:cNvPicPr>
            <a:picLocks noChangeAspect="1"/>
          </p:cNvPicPr>
          <p:nvPr/>
        </p:nvPicPr>
        <p:blipFill>
          <a:blip r:embed="rId4"/>
          <a:stretch>
            <a:fillRect/>
          </a:stretch>
        </p:blipFill>
        <p:spPr>
          <a:xfrm>
            <a:off x="5105400" y="1435680"/>
            <a:ext cx="3441900" cy="2417405"/>
          </a:xfrm>
          <a:prstGeom prst="rect">
            <a:avLst/>
          </a:prstGeom>
        </p:spPr>
      </p:pic>
      <p:sp>
        <p:nvSpPr>
          <p:cNvPr id="4" name="TextBox 3">
            <a:extLst>
              <a:ext uri="{FF2B5EF4-FFF2-40B4-BE49-F238E27FC236}">
                <a16:creationId xmlns:a16="http://schemas.microsoft.com/office/drawing/2014/main" id="{0E159884-1DF4-05F1-D008-6BBB258E8CA9}"/>
              </a:ext>
            </a:extLst>
          </p:cNvPr>
          <p:cNvSpPr txBox="1"/>
          <p:nvPr/>
        </p:nvSpPr>
        <p:spPr>
          <a:xfrm>
            <a:off x="4736386" y="4631077"/>
            <a:ext cx="4457904" cy="2215991"/>
          </a:xfrm>
          <a:prstGeom prst="rect">
            <a:avLst/>
          </a:prstGeom>
          <a:noFill/>
        </p:spPr>
        <p:txBody>
          <a:bodyPr wrap="square" rtlCol="0">
            <a:spAutoFit/>
          </a:bodyPr>
          <a:lstStyle/>
          <a:p>
            <a:r>
              <a:rPr lang="en-US" sz="2000" b="1" dirty="0">
                <a:latin typeface="+mn-lt"/>
              </a:rPr>
              <a:t>Result: IBLI </a:t>
            </a:r>
            <a:r>
              <a:rPr lang="en-US" sz="2000" b="1" dirty="0" err="1">
                <a:latin typeface="+mn-lt"/>
              </a:rPr>
              <a:t>hhs</a:t>
            </a:r>
            <a:r>
              <a:rPr lang="en-US" sz="2000" b="1" dirty="0">
                <a:latin typeface="+mn-lt"/>
              </a:rPr>
              <a:t> still hold most risk: 62-77% of total risk exposure remains</a:t>
            </a:r>
          </a:p>
          <a:p>
            <a:endParaRPr lang="en-US" sz="2000" b="1" dirty="0">
              <a:latin typeface="+mn-lt"/>
            </a:endParaRPr>
          </a:p>
          <a:p>
            <a:r>
              <a:rPr lang="en-US" sz="2000" b="1" dirty="0">
                <a:latin typeface="+mn-lt"/>
              </a:rPr>
              <a:t>Most basis risk is idiosyncratic and random, not targetable or correctable. So IBLI can’t stand alone intervention.</a:t>
            </a:r>
          </a:p>
          <a:p>
            <a:endParaRPr lang="en-US" dirty="0"/>
          </a:p>
        </p:txBody>
      </p:sp>
    </p:spTree>
    <p:extLst>
      <p:ext uri="{BB962C8B-B14F-4D97-AF65-F5344CB8AC3E}">
        <p14:creationId xmlns:p14="http://schemas.microsoft.com/office/powerpoint/2010/main" val="182175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2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94770" y="105872"/>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34938" y="139700"/>
            <a:ext cx="8856662"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8437" name="TextBox 10"/>
          <p:cNvSpPr txBox="1">
            <a:spLocks noChangeArrowheads="1"/>
          </p:cNvSpPr>
          <p:nvPr/>
        </p:nvSpPr>
        <p:spPr bwMode="auto">
          <a:xfrm>
            <a:off x="228600" y="228600"/>
            <a:ext cx="8686800" cy="523220"/>
          </a:xfrm>
          <a:prstGeom prst="rect">
            <a:avLst/>
          </a:prstGeom>
          <a:noFill/>
          <a:ln w="9525">
            <a:noFill/>
            <a:miter lim="800000"/>
            <a:headEnd/>
            <a:tailEnd/>
          </a:ln>
        </p:spPr>
        <p:txBody>
          <a:bodyPr>
            <a:spAutoFit/>
          </a:bodyPr>
          <a:lstStyle/>
          <a:p>
            <a:r>
              <a:rPr lang="en-US" sz="2800" b="1" dirty="0">
                <a:solidFill>
                  <a:schemeClr val="bg1"/>
                </a:solidFill>
              </a:rPr>
              <a:t>But yields consistently positive IBLI impacts</a:t>
            </a:r>
          </a:p>
        </p:txBody>
      </p:sp>
      <p:sp>
        <p:nvSpPr>
          <p:cNvPr id="18438" name="Rectangle 3"/>
          <p:cNvSpPr>
            <a:spLocks noChangeArrowheads="1"/>
          </p:cNvSpPr>
          <p:nvPr/>
        </p:nvSpPr>
        <p:spPr bwMode="auto">
          <a:xfrm>
            <a:off x="457200" y="1008423"/>
            <a:ext cx="8458200" cy="5257800"/>
          </a:xfrm>
          <a:prstGeom prst="rect">
            <a:avLst/>
          </a:prstGeom>
          <a:noFill/>
          <a:ln w="9525">
            <a:noFill/>
            <a:miter lim="800000"/>
            <a:headEnd/>
            <a:tailEnd/>
          </a:ln>
        </p:spPr>
        <p:txBody>
          <a:bodyPr lIns="91429" tIns="45714" rIns="91429" bIns="45714"/>
          <a:lstStyle/>
          <a:p>
            <a:pPr eaLnBrk="1" hangingPunct="1">
              <a:spcBef>
                <a:spcPts val="0"/>
              </a:spcBef>
              <a:spcAft>
                <a:spcPts val="1200"/>
              </a:spcAft>
            </a:pPr>
            <a:r>
              <a:rPr lang="en-US" sz="2000" b="1" dirty="0">
                <a:latin typeface="+mn-lt"/>
              </a:rPr>
              <a:t>IBLI coverage:</a:t>
            </a:r>
          </a:p>
          <a:p>
            <a:pPr marL="114300" indent="-114300" eaLnBrk="1" hangingPunct="1">
              <a:spcBef>
                <a:spcPts val="0"/>
              </a:spcBef>
              <a:spcAft>
                <a:spcPts val="1200"/>
              </a:spcAft>
              <a:buFont typeface="Arial" pitchFamily="34" charset="0"/>
              <a:buChar char="•"/>
            </a:pPr>
            <a:r>
              <a:rPr lang="en-US" sz="2000" dirty="0">
                <a:latin typeface="+mn-lt"/>
              </a:rPr>
              <a:t>Increased vet expenditures, milk income/TLU, total </a:t>
            </a:r>
            <a:r>
              <a:rPr lang="en-US" sz="2000" dirty="0" err="1">
                <a:latin typeface="+mn-lt"/>
              </a:rPr>
              <a:t>hh</a:t>
            </a:r>
            <a:r>
              <a:rPr lang="en-US" sz="2000" dirty="0">
                <a:latin typeface="+mn-lt"/>
              </a:rPr>
              <a:t> income, child MUAC; income and milk production in drought years. </a:t>
            </a:r>
          </a:p>
          <a:p>
            <a:pPr marL="114300" indent="-114300" eaLnBrk="1" hangingPunct="1">
              <a:spcBef>
                <a:spcPts val="0"/>
              </a:spcBef>
              <a:spcAft>
                <a:spcPts val="1200"/>
              </a:spcAft>
              <a:buFont typeface="Arial" pitchFamily="34" charset="0"/>
              <a:buChar char="•"/>
            </a:pPr>
            <a:r>
              <a:rPr lang="en-US" sz="2000" dirty="0">
                <a:latin typeface="+mn-lt"/>
              </a:rPr>
              <a:t>Reduced distress livestock sales, herd losses, slaughtering and meal skipping in response to indemnity payments</a:t>
            </a:r>
          </a:p>
          <a:p>
            <a:pPr marL="114300" indent="-114300" eaLnBrk="1" hangingPunct="1">
              <a:spcBef>
                <a:spcPts val="0"/>
              </a:spcBef>
              <a:spcAft>
                <a:spcPts val="1200"/>
              </a:spcAft>
              <a:buFont typeface="Arial" pitchFamily="34" charset="0"/>
              <a:buChar char="•"/>
            </a:pPr>
            <a:r>
              <a:rPr lang="en-US" sz="2000" dirty="0">
                <a:latin typeface="+mn-lt"/>
              </a:rPr>
              <a:t>Increased subjective well-being by far more than buyer’s remorse effects of lapsed insurance that doesn’t pay out. </a:t>
            </a:r>
          </a:p>
          <a:p>
            <a:pPr marL="114300" indent="-114300" eaLnBrk="1" hangingPunct="1">
              <a:spcBef>
                <a:spcPts val="0"/>
              </a:spcBef>
              <a:spcAft>
                <a:spcPts val="1200"/>
              </a:spcAft>
              <a:buFont typeface="Arial" pitchFamily="34" charset="0"/>
              <a:buChar char="•"/>
            </a:pPr>
            <a:r>
              <a:rPr lang="en-US" sz="2000" dirty="0">
                <a:latin typeface="+mn-lt"/>
              </a:rPr>
              <a:t> Crowded in informal transfers within communities, addressing basis risk issues and perhaps reinforcing traditional conflict resolution/social solidarity.</a:t>
            </a:r>
          </a:p>
          <a:p>
            <a:pPr marL="114300" indent="-114300" eaLnBrk="1" hangingPunct="1">
              <a:spcBef>
                <a:spcPts val="0"/>
              </a:spcBef>
              <a:spcAft>
                <a:spcPts val="1200"/>
              </a:spcAft>
              <a:buFont typeface="Arial" pitchFamily="34" charset="0"/>
              <a:buChar char="•"/>
            </a:pPr>
            <a:endParaRPr lang="en-US" sz="2000" dirty="0">
              <a:latin typeface="+mn-lt"/>
            </a:endParaRPr>
          </a:p>
          <a:p>
            <a:pPr marL="114300" indent="-114300">
              <a:spcBef>
                <a:spcPts val="0"/>
              </a:spcBef>
              <a:spcAft>
                <a:spcPts val="1200"/>
              </a:spcAft>
              <a:buFont typeface="Arial" pitchFamily="34" charset="0"/>
              <a:buChar char="•"/>
            </a:pPr>
            <a:r>
              <a:rPr lang="en-US" sz="2000" b="1" dirty="0">
                <a:solidFill>
                  <a:srgbClr val="FF0000"/>
                </a:solidFill>
                <a:latin typeface="+mn-lt"/>
              </a:rPr>
              <a:t>Marginal impact on income or MUAC is 6-45x that of HSNP cash transfers!</a:t>
            </a:r>
          </a:p>
          <a:p>
            <a:pPr marL="114300" indent="-114300" eaLnBrk="1" hangingPunct="1">
              <a:spcBef>
                <a:spcPts val="0"/>
              </a:spcBef>
              <a:spcAft>
                <a:spcPts val="1200"/>
              </a:spcAft>
              <a:buFont typeface="Arial" pitchFamily="34" charset="0"/>
              <a:buChar char="•"/>
            </a:pPr>
            <a:endParaRPr lang="en-US" sz="2000" dirty="0">
              <a:latin typeface="+mn-lt"/>
            </a:endParaRPr>
          </a:p>
          <a:p>
            <a:pPr marL="114300" indent="-114300" eaLnBrk="1" hangingPunct="1">
              <a:spcBef>
                <a:spcPts val="0"/>
              </a:spcBef>
              <a:spcAft>
                <a:spcPts val="0"/>
              </a:spcAft>
              <a:buFont typeface="Arial" pitchFamily="34" charset="0"/>
              <a:buChar char="•"/>
            </a:pPr>
            <a:endParaRPr lang="en-US" sz="2000" dirty="0">
              <a:latin typeface="+mn-lt"/>
            </a:endParaRPr>
          </a:p>
          <a:p>
            <a:pPr marL="114300" indent="-114300" eaLnBrk="1" hangingPunct="1">
              <a:spcBef>
                <a:spcPts val="0"/>
              </a:spcBef>
              <a:spcAft>
                <a:spcPts val="0"/>
              </a:spcAft>
              <a:buFont typeface="Arial" pitchFamily="34" charset="0"/>
              <a:buChar char="•"/>
            </a:pPr>
            <a:endParaRPr lang="en-US" sz="2000" dirty="0">
              <a:latin typeface="+mn-lt"/>
            </a:endParaRPr>
          </a:p>
          <a:p>
            <a:pPr eaLnBrk="1" hangingPunct="1">
              <a:spcBef>
                <a:spcPts val="0"/>
              </a:spcBef>
              <a:spcAft>
                <a:spcPts val="600"/>
              </a:spcAft>
            </a:pPr>
            <a:endParaRPr lang="en-US" sz="1600" dirty="0">
              <a:latin typeface="+mn-lt"/>
            </a:endParaRPr>
          </a:p>
        </p:txBody>
      </p:sp>
      <p:sp>
        <p:nvSpPr>
          <p:cNvPr id="9" name="TextBox 8"/>
          <p:cNvSpPr txBox="1"/>
          <p:nvPr/>
        </p:nvSpPr>
        <p:spPr>
          <a:xfrm>
            <a:off x="457200" y="6245522"/>
            <a:ext cx="7581900" cy="461665"/>
          </a:xfrm>
          <a:prstGeom prst="rect">
            <a:avLst/>
          </a:prstGeom>
          <a:noFill/>
        </p:spPr>
        <p:txBody>
          <a:bodyPr wrap="square" rtlCol="0">
            <a:spAutoFit/>
          </a:bodyPr>
          <a:lstStyle/>
          <a:p>
            <a:r>
              <a:rPr lang="en-US" sz="1200" dirty="0">
                <a:latin typeface="+mn-lt"/>
              </a:rPr>
              <a:t>Jensen, Barrett &amp; </a:t>
            </a:r>
            <a:r>
              <a:rPr lang="en-US" sz="1200" dirty="0" err="1">
                <a:latin typeface="+mn-lt"/>
              </a:rPr>
              <a:t>Mude</a:t>
            </a:r>
            <a:r>
              <a:rPr lang="en-US" sz="1200" dirty="0">
                <a:latin typeface="+mn-lt"/>
              </a:rPr>
              <a:t> </a:t>
            </a:r>
            <a:r>
              <a:rPr lang="en-US" sz="1200" i="1" dirty="0">
                <a:latin typeface="+mn-lt"/>
              </a:rPr>
              <a:t>JDE</a:t>
            </a:r>
            <a:r>
              <a:rPr lang="en-US" sz="1200" dirty="0">
                <a:latin typeface="+mn-lt"/>
              </a:rPr>
              <a:t> 2017; </a:t>
            </a:r>
            <a:r>
              <a:rPr lang="en-US" sz="1200" dirty="0" err="1">
                <a:latin typeface="+mn-lt"/>
              </a:rPr>
              <a:t>Toth</a:t>
            </a:r>
            <a:r>
              <a:rPr lang="en-US" sz="1200" dirty="0">
                <a:latin typeface="+mn-lt"/>
              </a:rPr>
              <a:t> et al. 2018; ; Janzen &amp; Carter; Tafere, Barrett &amp; Lentz; Takahashi, Barrett &amp; Ikegami - all </a:t>
            </a:r>
            <a:r>
              <a:rPr lang="en-US" sz="1200" i="1" dirty="0">
                <a:latin typeface="+mn-lt"/>
              </a:rPr>
              <a:t>AJAE </a:t>
            </a:r>
            <a:r>
              <a:rPr lang="en-US" sz="1200" dirty="0">
                <a:latin typeface="+mn-lt"/>
              </a:rPr>
              <a:t>2019; </a:t>
            </a:r>
            <a:r>
              <a:rPr lang="en-US" sz="1200" dirty="0" err="1">
                <a:latin typeface="+mn-lt"/>
              </a:rPr>
              <a:t>Gebrekidan</a:t>
            </a:r>
            <a:r>
              <a:rPr lang="en-US" sz="1200" dirty="0">
                <a:latin typeface="+mn-lt"/>
              </a:rPr>
              <a:t> et al. </a:t>
            </a:r>
            <a:r>
              <a:rPr lang="en-US" sz="1200" i="1" dirty="0">
                <a:latin typeface="+mn-lt"/>
              </a:rPr>
              <a:t>CRM</a:t>
            </a:r>
            <a:r>
              <a:rPr lang="en-US" sz="1200" dirty="0">
                <a:latin typeface="+mn-lt"/>
              </a:rPr>
              <a:t> 2019; Matsuda et al. </a:t>
            </a:r>
            <a:r>
              <a:rPr lang="en-US" sz="1200" i="1" dirty="0">
                <a:latin typeface="+mn-lt"/>
              </a:rPr>
              <a:t>GPRI </a:t>
            </a:r>
            <a:r>
              <a:rPr lang="en-US" sz="1200" dirty="0">
                <a:latin typeface="+mn-lt"/>
              </a:rPr>
              <a:t>2019; </a:t>
            </a:r>
            <a:r>
              <a:rPr lang="en-US" sz="1200" dirty="0" err="1">
                <a:latin typeface="+mn-lt"/>
              </a:rPr>
              <a:t>Noritomo</a:t>
            </a:r>
            <a:r>
              <a:rPr lang="en-US" sz="1200" dirty="0">
                <a:latin typeface="+mn-lt"/>
              </a:rPr>
              <a:t> &amp; Takahashi </a:t>
            </a:r>
            <a:r>
              <a:rPr lang="en-US" sz="1200" i="1" dirty="0">
                <a:latin typeface="+mn-lt"/>
              </a:rPr>
              <a:t>JDS</a:t>
            </a:r>
            <a:r>
              <a:rPr lang="en-US" sz="1200" dirty="0">
                <a:latin typeface="+mn-lt"/>
              </a:rPr>
              <a:t> 2020</a:t>
            </a:r>
          </a:p>
        </p:txBody>
      </p:sp>
    </p:spTree>
    <p:extLst>
      <p:ext uri="{BB962C8B-B14F-4D97-AF65-F5344CB8AC3E}">
        <p14:creationId xmlns:p14="http://schemas.microsoft.com/office/powerpoint/2010/main" val="277554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sp>
        <p:nvSpPr>
          <p:cNvPr id="6" name="Rectangle 5"/>
          <p:cNvSpPr/>
          <p:nvPr/>
        </p:nvSpPr>
        <p:spPr>
          <a:xfrm>
            <a:off x="105569" y="139700"/>
            <a:ext cx="8915400" cy="6567487"/>
          </a:xfrm>
          <a:prstGeom prst="rect">
            <a:avLst/>
          </a:prstGeom>
          <a:ln>
            <a:solidFill>
              <a:srgbClr val="B31B1B"/>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8436" name="Rectangle 6"/>
          <p:cNvSpPr>
            <a:spLocks noChangeArrowheads="1"/>
          </p:cNvSpPr>
          <p:nvPr/>
        </p:nvSpPr>
        <p:spPr bwMode="auto">
          <a:xfrm flipV="1">
            <a:off x="105569" y="139700"/>
            <a:ext cx="8915399" cy="774700"/>
          </a:xfrm>
          <a:prstGeom prst="rect">
            <a:avLst/>
          </a:prstGeom>
          <a:solidFill>
            <a:srgbClr val="B31B1B"/>
          </a:solidFill>
          <a:ln w="25400" algn="ctr">
            <a:solidFill>
              <a:srgbClr val="B31B1B"/>
            </a:solidFill>
            <a:miter lim="800000"/>
            <a:headEnd/>
            <a:tailEnd/>
          </a:ln>
        </p:spPr>
        <p:txBody>
          <a:bodyPr rot="10800000" anchor="ctr"/>
          <a:lstStyle/>
          <a:p>
            <a:pPr algn="ctr"/>
            <a:endParaRPr lang="en-US">
              <a:solidFill>
                <a:schemeClr val="bg1"/>
              </a:solidFill>
              <a:latin typeface="Calibri" pitchFamily="34" charset="0"/>
            </a:endParaRPr>
          </a:p>
        </p:txBody>
      </p:sp>
      <p:sp>
        <p:nvSpPr>
          <p:cNvPr id="10" name="TextBox 10">
            <a:extLst>
              <a:ext uri="{FF2B5EF4-FFF2-40B4-BE49-F238E27FC236}">
                <a16:creationId xmlns:a16="http://schemas.microsoft.com/office/drawing/2014/main" id="{DDCD46CC-A0D1-4877-8F66-2DF594DE1D80}"/>
              </a:ext>
            </a:extLst>
          </p:cNvPr>
          <p:cNvSpPr txBox="1">
            <a:spLocks noChangeArrowheads="1"/>
          </p:cNvSpPr>
          <p:nvPr/>
        </p:nvSpPr>
        <p:spPr bwMode="auto">
          <a:xfrm>
            <a:off x="228600" y="184641"/>
            <a:ext cx="8686800" cy="523220"/>
          </a:xfrm>
          <a:prstGeom prst="rect">
            <a:avLst/>
          </a:prstGeom>
          <a:noFill/>
          <a:ln w="9525">
            <a:noFill/>
            <a:miter lim="800000"/>
            <a:headEnd/>
            <a:tailEnd/>
          </a:ln>
        </p:spPr>
        <p:txBody>
          <a:bodyPr>
            <a:spAutoFit/>
          </a:bodyPr>
          <a:lstStyle/>
          <a:p>
            <a:r>
              <a:rPr lang="en-US" sz="2800" b="1" dirty="0">
                <a:solidFill>
                  <a:schemeClr val="bg1"/>
                </a:solidFill>
              </a:rPr>
              <a:t>Sparked large IBLI scale-up/adaptation</a:t>
            </a:r>
          </a:p>
        </p:txBody>
      </p:sp>
      <p:pic>
        <p:nvPicPr>
          <p:cNvPr id="2" name="Picture 1">
            <a:extLst>
              <a:ext uri="{FF2B5EF4-FFF2-40B4-BE49-F238E27FC236}">
                <a16:creationId xmlns:a16="http://schemas.microsoft.com/office/drawing/2014/main" id="{96734D4C-D910-381E-9CE6-DC4F188BB9E9}"/>
              </a:ext>
            </a:extLst>
          </p:cNvPr>
          <p:cNvPicPr>
            <a:picLocks noChangeAspect="1"/>
          </p:cNvPicPr>
          <p:nvPr/>
        </p:nvPicPr>
        <p:blipFill>
          <a:blip r:embed="rId3"/>
          <a:stretch>
            <a:fillRect/>
          </a:stretch>
        </p:blipFill>
        <p:spPr>
          <a:xfrm>
            <a:off x="1752600" y="1471612"/>
            <a:ext cx="5461874" cy="4829175"/>
          </a:xfrm>
          <a:prstGeom prst="rect">
            <a:avLst/>
          </a:prstGeom>
        </p:spPr>
      </p:pic>
    </p:spTree>
    <p:extLst>
      <p:ext uri="{BB962C8B-B14F-4D97-AF65-F5344CB8AC3E}">
        <p14:creationId xmlns:p14="http://schemas.microsoft.com/office/powerpoint/2010/main" val="4264412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2340</TotalTime>
  <Words>1013</Words>
  <Application>Microsoft Office PowerPoint</Application>
  <PresentationFormat>On-screen Show (4:3)</PresentationFormat>
  <Paragraphs>74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IBLI Performance Paper</dc:title>
  <dc:creator>Pin Chantarat</dc:creator>
  <cp:lastModifiedBy>Chris Barrett</cp:lastModifiedBy>
  <cp:revision>155</cp:revision>
  <dcterms:created xsi:type="dcterms:W3CDTF">2009-03-02T19:09:48Z</dcterms:created>
  <dcterms:modified xsi:type="dcterms:W3CDTF">2023-05-13T13:13:09Z</dcterms:modified>
</cp:coreProperties>
</file>